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660" r:id="rId2"/>
  </p:sldMasterIdLst>
  <p:notesMasterIdLst>
    <p:notesMasterId r:id="rId41"/>
  </p:notesMasterIdLst>
  <p:sldIdLst>
    <p:sldId id="290" r:id="rId3"/>
    <p:sldId id="831" r:id="rId4"/>
    <p:sldId id="300" r:id="rId5"/>
    <p:sldId id="907" r:id="rId6"/>
    <p:sldId id="302" r:id="rId7"/>
    <p:sldId id="308" r:id="rId8"/>
    <p:sldId id="748" r:id="rId9"/>
    <p:sldId id="931" r:id="rId10"/>
    <p:sldId id="838" r:id="rId11"/>
    <p:sldId id="840" r:id="rId12"/>
    <p:sldId id="303" r:id="rId13"/>
    <p:sldId id="768" r:id="rId14"/>
    <p:sldId id="444" r:id="rId15"/>
    <p:sldId id="908" r:id="rId16"/>
    <p:sldId id="713" r:id="rId17"/>
    <p:sldId id="909" r:id="rId18"/>
    <p:sldId id="844" r:id="rId19"/>
    <p:sldId id="850" r:id="rId20"/>
    <p:sldId id="727" r:id="rId21"/>
    <p:sldId id="463" r:id="rId22"/>
    <p:sldId id="852" r:id="rId23"/>
    <p:sldId id="749" r:id="rId24"/>
    <p:sldId id="924" r:id="rId25"/>
    <p:sldId id="849" r:id="rId26"/>
    <p:sldId id="841" r:id="rId27"/>
    <p:sldId id="842" r:id="rId28"/>
    <p:sldId id="845" r:id="rId29"/>
    <p:sldId id="930" r:id="rId30"/>
    <p:sldId id="922" r:id="rId31"/>
    <p:sldId id="453" r:id="rId32"/>
    <p:sldId id="851" r:id="rId33"/>
    <p:sldId id="916" r:id="rId34"/>
    <p:sldId id="920" r:id="rId35"/>
    <p:sldId id="917" r:id="rId36"/>
    <p:sldId id="310" r:id="rId37"/>
    <p:sldId id="286" r:id="rId38"/>
    <p:sldId id="847" r:id="rId39"/>
    <p:sldId id="965" r:id="rId40"/>
  </p:sldIdLst>
  <p:sldSz cx="12192000" cy="6858000"/>
  <p:notesSz cx="6608763"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444F0C-5EA1-B13C-315B-3582FE73E6E7}" name="Sandy Picken" initials="SP" userId="S::01477364@wf.uct.ac.za::756cb482-2aa9-4d33-b850-b1d09ac2f081" providerId="AD"/>
  <p188:author id="{557EE62D-580C-846B-C219-FAB7CD501A44}" name="Harris, Jennie" initials="JH" userId="Harris, Jennie" providerId="None"/>
  <p188:author id="{26D5F52D-CEAD-C745-7F4D-97ABA21D1EEC}" name="BRANDS, Annemieke" initials="BA" userId="S::brandsa@who.int::8335ea12-8996-4e4b-8ca3-a53465f9621b" providerId="AD"/>
  <p188:author id="{0917693D-D59D-97DD-39F5-F6DDB72D63C1}" name="Tully, Victoria (CDC/GHC/DGHT)" initials="TV(" userId="S::nts2@cdc.gov::977b06d9-2bd7-46f3-97f3-0971af2d3c29" providerId="AD"/>
  <p188:author id="{02604B5E-2D5B-36B3-54D1-970B2DAD8221}" name="Moore, Brittany (CDC/GHC/DGHT)" initials="MB(" userId="S::irh6@cdc.gov::86e6a2e6-a845-4909-921e-7233e3919f64" providerId="AD"/>
  <p188:author id="{3C2A7664-2BCD-4825-AD04-06E0E12996D4}" name="Steve Graham" initials="SG" userId="9ZQ/FVudOgZZRKgS4JN0qp0ch03TXHcDPRElb5S9/CA=" providerId="None"/>
  <p188:author id="{E48DE764-F720-A61E-BD1D-D7A2786319C0}" name="VINEY, Kerri" initials="VK" userId="S::vineyk@who.int::4190aa2b-8efe-46a4-9994-b6fe96dbb6e0" providerId="AD"/>
  <p188:author id="{3207E277-FB42-9D7B-EE42-9E28210E9F5A}" name="Doyle, Joshua (CDC/GHC/DGHT)" initials="DJ(" userId="S::xzd2@cdc.gov::2697de26-1f80-4358-bc36-cc027e069591" providerId="AD"/>
  <p188:author id="{D34D458E-E126-5E74-D649-AA831B8A9A5F}" name="Sandy Picken" initials="SP" userId="c2bab9d4b90a283e" providerId="Windows Live"/>
  <p188:author id="{431ECB9D-523D-D85F-3A7E-131CFD64FDA6}" name="Steve Graham" initials="SG" userId="S::grahams@rch.org.au::2c4e7b31-3d18-410c-a2e6-746301e9fbe5" providerId="AD"/>
  <p188:author id="{53B2F4BA-6153-6331-5F93-FBE116BA225C}" name="VERKUIJL, Sabine" initials="VS" userId="S::verkuijls@who.int::c1ec0ab8-c648-42c9-bc9a-96e90abdb840" providerId="AD"/>
  <p188:author id="{BD7EE4DF-E007-E810-4A0B-2587B7D204FC}" name="Stephen Graham" initials="SG" userId="S::smgraham@unimelb.edu.au::6166ad7f-427a-4713-a34d-1ebdb90042fe" providerId="AD"/>
  <p188:author id="{17FA45EA-3A75-5232-FDCB-2539ACC9AE1A}" name="Riitta Dlodlo" initials="RD" userId="S::rdlodlo@theunion.org::8e9641ca-a6b1-4049-9e7a-e151bd1d4b6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eve Graham" initials="SG" lastIdx="9" clrIdx="0">
    <p:extLst>
      <p:ext uri="{19B8F6BF-5375-455C-9EA6-DF929625EA0E}">
        <p15:presenceInfo xmlns:p15="http://schemas.microsoft.com/office/powerpoint/2012/main" userId="S::grahams@rch.org.au::2c4e7b31-3d18-410c-a2e6-746301e9fb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26BB2"/>
    <a:srgbClr val="043673"/>
    <a:srgbClr val="E3DEE4"/>
    <a:srgbClr val="482F2F"/>
    <a:srgbClr val="FFFFFF"/>
    <a:srgbClr val="A5ABCB"/>
    <a:srgbClr val="845042"/>
    <a:srgbClr val="D29E66"/>
    <a:srgbClr val="F6C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38" autoAdjust="0"/>
    <p:restoredTop sz="70339" autoAdjust="0"/>
  </p:normalViewPr>
  <p:slideViewPr>
    <p:cSldViewPr snapToGrid="0">
      <p:cViewPr varScale="1">
        <p:scale>
          <a:sx n="54" d="100"/>
          <a:sy n="54" d="100"/>
        </p:scale>
        <p:origin x="1742" y="67"/>
      </p:cViewPr>
      <p:guideLst/>
    </p:cSldViewPr>
  </p:slideViewPr>
  <p:notesTextViewPr>
    <p:cViewPr>
      <p:scale>
        <a:sx n="100" d="100"/>
        <a:sy n="100" d="100"/>
      </p:scale>
      <p:origin x="0" y="0"/>
    </p:cViewPr>
  </p:notesTextViewPr>
  <p:sorterViewPr>
    <p:cViewPr>
      <p:scale>
        <a:sx n="33" d="100"/>
        <a:sy n="33" d="100"/>
      </p:scale>
      <p:origin x="0" y="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63797" cy="435848"/>
          </a:xfrm>
          <a:prstGeom prst="rect">
            <a:avLst/>
          </a:prstGeom>
        </p:spPr>
        <p:txBody>
          <a:bodyPr vert="horz" lIns="87391" tIns="43696" rIns="87391" bIns="43696" rtlCol="0"/>
          <a:lstStyle>
            <a:lvl1pPr algn="l">
              <a:defRPr sz="1200"/>
            </a:lvl1pPr>
          </a:lstStyle>
          <a:p>
            <a:endParaRPr lang="en-ZA"/>
          </a:p>
        </p:txBody>
      </p:sp>
      <p:sp>
        <p:nvSpPr>
          <p:cNvPr id="3" name="Date Placeholder 2"/>
          <p:cNvSpPr>
            <a:spLocks noGrp="1"/>
          </p:cNvSpPr>
          <p:nvPr>
            <p:ph type="dt" idx="1"/>
          </p:nvPr>
        </p:nvSpPr>
        <p:spPr>
          <a:xfrm>
            <a:off x="3743436" y="1"/>
            <a:ext cx="2863797" cy="435848"/>
          </a:xfrm>
          <a:prstGeom prst="rect">
            <a:avLst/>
          </a:prstGeom>
        </p:spPr>
        <p:txBody>
          <a:bodyPr vert="horz" lIns="87391" tIns="43696" rIns="87391" bIns="43696" rtlCol="0"/>
          <a:lstStyle>
            <a:lvl1pPr algn="r">
              <a:defRPr sz="1200"/>
            </a:lvl1pPr>
          </a:lstStyle>
          <a:p>
            <a:fld id="{211563E5-572E-481A-83E4-0AE08357F744}" type="datetimeFigureOut">
              <a:rPr lang="en-ZA" smtClean="0"/>
              <a:t>2024/09/16</a:t>
            </a:fld>
            <a:endParaRPr lang="en-ZA"/>
          </a:p>
        </p:txBody>
      </p:sp>
      <p:sp>
        <p:nvSpPr>
          <p:cNvPr id="4" name="Slide Image Placeholder 3"/>
          <p:cNvSpPr>
            <a:spLocks noGrp="1" noRot="1" noChangeAspect="1"/>
          </p:cNvSpPr>
          <p:nvPr>
            <p:ph type="sldImg" idx="2"/>
          </p:nvPr>
        </p:nvSpPr>
        <p:spPr>
          <a:xfrm>
            <a:off x="698500" y="1085850"/>
            <a:ext cx="5211763" cy="2932113"/>
          </a:xfrm>
          <a:prstGeom prst="rect">
            <a:avLst/>
          </a:prstGeom>
          <a:noFill/>
          <a:ln w="12700">
            <a:solidFill>
              <a:prstClr val="black"/>
            </a:solidFill>
          </a:ln>
        </p:spPr>
        <p:txBody>
          <a:bodyPr vert="horz" lIns="87391" tIns="43696" rIns="87391" bIns="43696" rtlCol="0" anchor="ctr"/>
          <a:lstStyle/>
          <a:p>
            <a:endParaRPr lang="en-ZA"/>
          </a:p>
        </p:txBody>
      </p:sp>
      <p:sp>
        <p:nvSpPr>
          <p:cNvPr id="5" name="Notes Placeholder 4"/>
          <p:cNvSpPr>
            <a:spLocks noGrp="1"/>
          </p:cNvSpPr>
          <p:nvPr>
            <p:ph type="body" sz="quarter" idx="3"/>
          </p:nvPr>
        </p:nvSpPr>
        <p:spPr>
          <a:xfrm>
            <a:off x="660877" y="4180522"/>
            <a:ext cx="5287010" cy="3420428"/>
          </a:xfrm>
          <a:prstGeom prst="rect">
            <a:avLst/>
          </a:prstGeom>
        </p:spPr>
        <p:txBody>
          <a:bodyPr vert="horz" lIns="87391" tIns="43696" rIns="87391" bIns="43696" rtlCol="0"/>
          <a:lstStyle/>
          <a:p>
            <a:pPr marL="0" marR="0" lvl="0" indent="0" algn="l" defTabSz="87391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Click to edit Master text styles</a:t>
            </a:r>
          </a:p>
          <a:p>
            <a:pPr marL="174480" marR="0" lvl="1" indent="-174480" algn="l" defTabSz="87391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Second level</a:t>
            </a:r>
          </a:p>
        </p:txBody>
      </p:sp>
      <p:sp>
        <p:nvSpPr>
          <p:cNvPr id="6" name="Footer Placeholder 5"/>
          <p:cNvSpPr>
            <a:spLocks noGrp="1"/>
          </p:cNvSpPr>
          <p:nvPr>
            <p:ph type="ftr" sz="quarter" idx="4"/>
          </p:nvPr>
        </p:nvSpPr>
        <p:spPr>
          <a:xfrm>
            <a:off x="0" y="8250953"/>
            <a:ext cx="2863797" cy="435847"/>
          </a:xfrm>
          <a:prstGeom prst="rect">
            <a:avLst/>
          </a:prstGeom>
        </p:spPr>
        <p:txBody>
          <a:bodyPr vert="horz" lIns="87391" tIns="43696" rIns="87391" bIns="43696" rtlCol="0" anchor="b"/>
          <a:lstStyle>
            <a:lvl1pPr algn="l">
              <a:defRPr sz="1200"/>
            </a:lvl1pPr>
          </a:lstStyle>
          <a:p>
            <a:endParaRPr lang="en-ZA"/>
          </a:p>
        </p:txBody>
      </p:sp>
      <p:sp>
        <p:nvSpPr>
          <p:cNvPr id="7" name="Slide Number Placeholder 6"/>
          <p:cNvSpPr>
            <a:spLocks noGrp="1"/>
          </p:cNvSpPr>
          <p:nvPr>
            <p:ph type="sldNum" sz="quarter" idx="5"/>
          </p:nvPr>
        </p:nvSpPr>
        <p:spPr>
          <a:xfrm>
            <a:off x="3743436" y="8250953"/>
            <a:ext cx="2863797" cy="435847"/>
          </a:xfrm>
          <a:prstGeom prst="rect">
            <a:avLst/>
          </a:prstGeom>
        </p:spPr>
        <p:txBody>
          <a:bodyPr vert="horz" lIns="87391" tIns="43696" rIns="87391" bIns="43696" rtlCol="0" anchor="b"/>
          <a:lstStyle>
            <a:lvl1pPr algn="r">
              <a:defRPr sz="1200"/>
            </a:lvl1pPr>
          </a:lstStyle>
          <a:p>
            <a:fld id="{BA6A8D42-E502-4AF0-8797-4AE4185E5234}" type="slidenum">
              <a:rPr lang="en-ZA" smtClean="0"/>
              <a:t>‹#›</a:t>
            </a:fld>
            <a:endParaRPr lang="en-ZA"/>
          </a:p>
        </p:txBody>
      </p:sp>
    </p:spTree>
    <p:extLst>
      <p:ext uri="{BB962C8B-B14F-4D97-AF65-F5344CB8AC3E}">
        <p14:creationId xmlns:p14="http://schemas.microsoft.com/office/powerpoint/2010/main" val="367928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1</a:t>
            </a:fld>
            <a:endParaRPr lang="en-ZA"/>
          </a:p>
        </p:txBody>
      </p:sp>
    </p:spTree>
    <p:extLst>
      <p:ext uri="{BB962C8B-B14F-4D97-AF65-F5344CB8AC3E}">
        <p14:creationId xmlns:p14="http://schemas.microsoft.com/office/powerpoint/2010/main" val="1521840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dirty="0"/>
              <a:t>Important comorbidities in children that are common and need management support include malnutrition, </a:t>
            </a:r>
            <a:r>
              <a:rPr lang="en-US" dirty="0" err="1"/>
              <a:t>anaemia</a:t>
            </a:r>
            <a:r>
              <a:rPr lang="en-US" dirty="0"/>
              <a:t> and/or HIV infection. Diabetes is a common comorbidity, especially in the Asia-Pacific region that may also occur in adolescents. People with TB can also have ongoing respiratory disease, especially adolescents living with HIV.</a:t>
            </a:r>
          </a:p>
          <a:p>
            <a:pPr algn="just">
              <a:defRPr/>
            </a:pPr>
            <a:endParaRPr lang="en-US" dirty="0"/>
          </a:p>
          <a:p>
            <a:pPr algn="just">
              <a:defRPr/>
            </a:pPr>
            <a:r>
              <a:rPr lang="en-US" dirty="0"/>
              <a:t>Additional therapies are sometimes required, such as corticosteroids which are routinely used in the initial treatment phase of TB meningitis and pericarditis.</a:t>
            </a:r>
          </a:p>
          <a:p>
            <a:pPr algn="just">
              <a:defRPr/>
            </a:pPr>
            <a:r>
              <a:rPr lang="en-US" dirty="0"/>
              <a:t>At treatment initiation, explain which are the main side-effects to be aware of, explain how to manage and monitor for side-effects at follow-up. </a:t>
            </a:r>
          </a:p>
          <a:p>
            <a:pPr algn="just">
              <a:defRPr/>
            </a:pPr>
            <a:r>
              <a:rPr lang="en-US" dirty="0"/>
              <a:t>Pyridoxine reduces neurological side-effects from isoniazid, so it is especially important in those living with HIV/AIDS or severe malnutrition.</a:t>
            </a:r>
            <a:endParaRPr lang="x-none" dirty="0"/>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10</a:t>
            </a:fld>
            <a:endParaRPr lang="en-ZA"/>
          </a:p>
        </p:txBody>
      </p:sp>
    </p:spTree>
    <p:extLst>
      <p:ext uri="{BB962C8B-B14F-4D97-AF65-F5344CB8AC3E}">
        <p14:creationId xmlns:p14="http://schemas.microsoft.com/office/powerpoint/2010/main" val="327457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11</a:t>
            </a:fld>
            <a:endParaRPr lang="en-ZA"/>
          </a:p>
        </p:txBody>
      </p:sp>
    </p:spTree>
    <p:extLst>
      <p:ext uri="{BB962C8B-B14F-4D97-AF65-F5344CB8AC3E}">
        <p14:creationId xmlns:p14="http://schemas.microsoft.com/office/powerpoint/2010/main" val="317917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914">
              <a:lnSpc>
                <a:spcPct val="107000"/>
              </a:lnSpc>
              <a:spcAft>
                <a:spcPts val="765"/>
              </a:spcAft>
              <a:defRPr/>
            </a:pPr>
            <a:r>
              <a:rPr lang="en-US" dirty="0"/>
              <a:t>Always check national guidelines on the treatment of drug-susceptible or drug-resistant TB to choose the appropriate treatment regimen. </a:t>
            </a:r>
            <a:r>
              <a:rPr lang="en-AU" dirty="0"/>
              <a:t>In addition, you need to determine the correct dosage and select the most age-appropriate treatment formulations to be used. Successful management of TB treatment also includes managing any drug side-effects. It is important to provide age-appropriate education and counselling to the child or adolescent along with their families and caregivers who will be involved in supporting adherence and decisions regarding treatment. HIV testing and care and nutritional assessment are standards of care. Nutritional support may be required, especially during the first two months of treatment until there is satisfactory weight gain.</a:t>
            </a:r>
          </a:p>
          <a:p>
            <a:pPr>
              <a:lnSpc>
                <a:spcPct val="107000"/>
              </a:lnSpc>
              <a:spcAft>
                <a:spcPts val="765"/>
              </a:spcAft>
            </a:pPr>
            <a:endParaRPr lang="en-AU" dirty="0"/>
          </a:p>
        </p:txBody>
      </p:sp>
    </p:spTree>
    <p:extLst>
      <p:ext uri="{BB962C8B-B14F-4D97-AF65-F5344CB8AC3E}">
        <p14:creationId xmlns:p14="http://schemas.microsoft.com/office/powerpoint/2010/main" val="4003328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65"/>
              </a:spcAft>
              <a:defRPr/>
            </a:pPr>
            <a:r>
              <a:rPr lang="en-US" dirty="0"/>
              <a:t>As explained earlier, the correct drug dosages are determined by weight and the weight determines the weight band where a child belongs.  We use standard formulations, and for example, one pediatric fixed dose combination tablet of isoniazid-rifampicin-pyrazinamide (HRZ) contains 50 mg of isoniazid, 75 mg of rifampicin and 150 mg of pyrazinamide.  We also know the recommended doses for each medicine (not shown on this slide) and therefore, it follows, that a child who weighs, for example, 10 kg (and belongs to the weight band of 8-&lt;[less than]12 kg) would need 2 of those tablets and also 2 ethambutol tablets of 100 mg.</a:t>
            </a:r>
          </a:p>
          <a:p>
            <a:pPr>
              <a:lnSpc>
                <a:spcPct val="107000"/>
              </a:lnSpc>
              <a:spcAft>
                <a:spcPts val="765"/>
              </a:spcAft>
              <a:defRPr/>
            </a:pPr>
            <a:endParaRPr lang="en-US" dirty="0"/>
          </a:p>
          <a:p>
            <a:pPr>
              <a:lnSpc>
                <a:spcPct val="107000"/>
              </a:lnSpc>
              <a:spcAft>
                <a:spcPts val="765"/>
              </a:spcAft>
            </a:pPr>
            <a:endParaRPr lang="en-AU" dirty="0"/>
          </a:p>
        </p:txBody>
      </p:sp>
    </p:spTree>
    <p:extLst>
      <p:ext uri="{BB962C8B-B14F-4D97-AF65-F5344CB8AC3E}">
        <p14:creationId xmlns:p14="http://schemas.microsoft.com/office/powerpoint/2010/main" val="135959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t>Whether treating TB disease or TB infection, you should check which treatment formulations are available in your setting as single drugs or as fixed-dose combinations. </a:t>
            </a:r>
            <a:endParaRPr lang="en-AU" dirty="0"/>
          </a:p>
          <a:p>
            <a:pPr>
              <a:spcBef>
                <a:spcPts val="458"/>
              </a:spcBef>
            </a:pPr>
            <a:r>
              <a:rPr lang="en-US" altLang="en-AU" dirty="0"/>
              <a:t>RHZ 75/50/150 and RH 75/50 are child friendly formulations of a fixed dose combination which are dispersible and fruit flavoured. </a:t>
            </a:r>
          </a:p>
          <a:p>
            <a:pPr>
              <a:spcBef>
                <a:spcPts val="458"/>
              </a:spcBef>
            </a:pPr>
            <a:r>
              <a:rPr lang="en-US" altLang="en-AU" dirty="0"/>
              <a:t>Ethambutol 100 mg is now available as a single dispersible formulation.</a:t>
            </a:r>
          </a:p>
          <a:p>
            <a:pPr>
              <a:spcBef>
                <a:spcPts val="458"/>
              </a:spcBef>
            </a:pPr>
            <a:r>
              <a:rPr lang="en-US" altLang="en-US" dirty="0"/>
              <a:t>Caregivers should be educated on how to administer the child friendly formulations. </a:t>
            </a:r>
          </a:p>
          <a:p>
            <a:pPr>
              <a:spcBef>
                <a:spcPts val="458"/>
              </a:spcBef>
            </a:pPr>
            <a:r>
              <a:rPr lang="en-US" altLang="en-US" dirty="0"/>
              <a:t>The treatment of infants &lt;4 kgs – usually neonates (&lt; 2 months) – require specific dosing by weight.</a:t>
            </a:r>
          </a:p>
          <a:p>
            <a:pPr>
              <a:spcBef>
                <a:spcPts val="458"/>
              </a:spcBef>
            </a:pPr>
            <a:r>
              <a:rPr lang="en-US" altLang="en-US" dirty="0"/>
              <a:t>Infants and young children may change weight rapidly over time of TB treatment.  It follows that you need to weigh them at every visit and adjust the dosage when necessary.  </a:t>
            </a:r>
          </a:p>
          <a:p>
            <a:pPr>
              <a:spcBef>
                <a:spcPts val="458"/>
              </a:spcBef>
            </a:pPr>
            <a:endParaRPr lang="en-AU" dirty="0"/>
          </a:p>
          <a:p>
            <a:pPr>
              <a:lnSpc>
                <a:spcPct val="115000"/>
              </a:lnSpc>
            </a:pPr>
            <a:r>
              <a:rPr lang="en-AU" dirty="0"/>
              <a:t>Fixed-dose combinations reduce the pill burden and any risk of dosing errors. </a:t>
            </a:r>
            <a:r>
              <a:rPr lang="en-US" dirty="0"/>
              <a:t>Child-friendly, dispersible formulations are widely available for accurate dosing in children weighing less than 25 kilograms for the treatment of disease or infection of drug-susceptible conditions</a:t>
            </a:r>
            <a:r>
              <a:rPr lang="en-AU" dirty="0"/>
              <a:t>. </a:t>
            </a:r>
            <a:r>
              <a:rPr lang="en-US" dirty="0"/>
              <a:t>Fixed-dose combinations of rifampicin 75 mg; isoniazid 50 mg; pyrazinamide 150 mg and of rifampicin 75 mg; isoniazid 50 mg are available; they are dispersible in ten milliliters of water without needing to be crushed and are fruit flavoured. It is important to show caregivers how to administer the child friendly formulations and to check that they feel confident in doing this – as illustrated on the slide</a:t>
            </a:r>
            <a:r>
              <a:rPr lang="en-AU" dirty="0"/>
              <a:t> </a:t>
            </a:r>
            <a:r>
              <a:rPr lang="en-US" dirty="0"/>
              <a:t>. </a:t>
            </a:r>
            <a:endParaRPr lang="en-AU" dirty="0"/>
          </a:p>
          <a:p>
            <a:pPr>
              <a:lnSpc>
                <a:spcPct val="115000"/>
              </a:lnSpc>
            </a:pPr>
            <a:r>
              <a:rPr lang="en-AU" dirty="0"/>
              <a:t> </a:t>
            </a:r>
          </a:p>
          <a:p>
            <a:pPr>
              <a:lnSpc>
                <a:spcPct val="115000"/>
              </a:lnSpc>
            </a:pPr>
            <a:r>
              <a:rPr lang="en-AU" dirty="0"/>
              <a:t>Single drug formulations are still commonly required in the treatment of drug-susceptible or drug-resistant TB disease as well as to treat TB infection such as with isoniazid preventive treatment for children with HIV. More and more child-friendly formulations are in use, including ethambutol 100 mg and the second-line drugs to treat drug-resistant TB.  </a:t>
            </a:r>
          </a:p>
          <a:p>
            <a:pPr>
              <a:lnSpc>
                <a:spcPct val="115000"/>
              </a:lnSpc>
            </a:pPr>
            <a:r>
              <a:rPr lang="en-US" dirty="0"/>
              <a:t> </a:t>
            </a:r>
            <a:endParaRPr lang="en-AU" dirty="0"/>
          </a:p>
          <a:p>
            <a:pPr>
              <a:spcAft>
                <a:spcPts val="765"/>
              </a:spcAft>
            </a:pPr>
            <a:r>
              <a:rPr lang="en-US" dirty="0"/>
              <a:t>The treatment of TB in adolescents uses similar principles and formulations to treatment in adults, including available fixed-dose combination tablets for drug-susceptible TB. As you learnt, four drugs are commonly recommended to treat drug-susceptible TB in adolescents to reduce the risk of developing drug-resistant TB or relapse.</a:t>
            </a:r>
            <a:r>
              <a:rPr lang="en-AU" dirty="0"/>
              <a:t> </a:t>
            </a:r>
          </a:p>
        </p:txBody>
      </p:sp>
    </p:spTree>
    <p:extLst>
      <p:ext uri="{BB962C8B-B14F-4D97-AF65-F5344CB8AC3E}">
        <p14:creationId xmlns:p14="http://schemas.microsoft.com/office/powerpoint/2010/main" val="1951016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8"/>
              </a:spcBef>
            </a:pPr>
            <a:r>
              <a:rPr lang="en-US" dirty="0"/>
              <a:t>Treatment support starts with the decision to initiate treatment.  The best way to provide this support should be discussed with the caregiver or adolescent themselves, depending on the age and the family circumstances. Engaging caregivers and families in the care of children and adolescents initiated on TB treatment is critical to ensure treatment adherence and completion</a:t>
            </a:r>
            <a:endParaRPr lang="en-AU" dirty="0"/>
          </a:p>
        </p:txBody>
      </p:sp>
      <p:sp>
        <p:nvSpPr>
          <p:cNvPr id="4" name="Slide Number Placeholder 3"/>
          <p:cNvSpPr>
            <a:spLocks noGrp="1"/>
          </p:cNvSpPr>
          <p:nvPr>
            <p:ph type="sldNum" sz="quarter" idx="5"/>
          </p:nvPr>
        </p:nvSpPr>
        <p:spPr/>
        <p:txBody>
          <a:bodyPr/>
          <a:lstStyle/>
          <a:p>
            <a:fld id="{C7F4848C-8750-3449-98BE-B5DAC7E89AF3}" type="slidenum">
              <a:rPr lang="fr-FR" altLang="en-US" smtClean="0"/>
              <a:pPr/>
              <a:t>15</a:t>
            </a:fld>
            <a:endParaRPr lang="fr-FR" altLang="en-US" dirty="0"/>
          </a:p>
        </p:txBody>
      </p:sp>
    </p:spTree>
    <p:extLst>
      <p:ext uri="{BB962C8B-B14F-4D97-AF65-F5344CB8AC3E}">
        <p14:creationId xmlns:p14="http://schemas.microsoft.com/office/powerpoint/2010/main" val="400050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58"/>
              </a:spcBef>
            </a:pPr>
            <a:r>
              <a:rPr lang="en-US" dirty="0"/>
              <a:t>A family-centred, integrated decentralised approach with home-based treatment support that does not require frequent visits to health facilities is preferred to reduce loss to follow-up and costs. </a:t>
            </a:r>
            <a:r>
              <a:rPr lang="en-AU" dirty="0"/>
              <a:t>Guidance is often required about infection control practices in the home as well as when the child or adolescent can return to school.</a:t>
            </a:r>
          </a:p>
          <a:p>
            <a:endParaRPr lang="en-AU" dirty="0"/>
          </a:p>
        </p:txBody>
      </p:sp>
      <p:sp>
        <p:nvSpPr>
          <p:cNvPr id="4" name="Slide Number Placeholder 3"/>
          <p:cNvSpPr>
            <a:spLocks noGrp="1"/>
          </p:cNvSpPr>
          <p:nvPr>
            <p:ph type="sldNum" sz="quarter" idx="5"/>
          </p:nvPr>
        </p:nvSpPr>
        <p:spPr/>
        <p:txBody>
          <a:bodyPr/>
          <a:lstStyle/>
          <a:p>
            <a:fld id="{C7F4848C-8750-3449-98BE-B5DAC7E89AF3}" type="slidenum">
              <a:rPr lang="fr-FR" altLang="en-US" smtClean="0"/>
              <a:pPr/>
              <a:t>16</a:t>
            </a:fld>
            <a:endParaRPr lang="fr-FR" altLang="en-US" dirty="0"/>
          </a:p>
        </p:txBody>
      </p:sp>
    </p:spTree>
    <p:extLst>
      <p:ext uri="{BB962C8B-B14F-4D97-AF65-F5344CB8AC3E}">
        <p14:creationId xmlns:p14="http://schemas.microsoft.com/office/powerpoint/2010/main" val="1946098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The main reason for an unsatisfactory treatment outcome in children and adolescents is loss to follow-up.</a:t>
            </a:r>
            <a:r>
              <a:rPr lang="en-US" altLang="en-AU" dirty="0"/>
              <a:t> As adherence is pivotal to successful TB treatment, it is important that healthcare providers bring back to treatment those who have interrupted their treatment.  Engaging the family or carers in treatment support is another key strategy. Patient treatment cards should be used for documenting treatment adherence.</a:t>
            </a:r>
          </a:p>
          <a:p>
            <a:pPr algn="just" defTabSz="873914">
              <a:defRPr/>
            </a:pPr>
            <a:endParaRPr lang="en-US" dirty="0"/>
          </a:p>
          <a:p>
            <a:pPr algn="just" defTabSz="873914">
              <a:defRPr/>
            </a:pPr>
            <a:r>
              <a:rPr lang="en-US" dirty="0"/>
              <a:t>Adolescents have age-specific challenges for care, including adherence support, reducing any associated stigma and supporting their mental health</a:t>
            </a:r>
            <a:r>
              <a:rPr lang="en-AU" dirty="0"/>
              <a:t>. </a:t>
            </a:r>
            <a:r>
              <a:rPr lang="en-US" dirty="0"/>
              <a:t>Treating adolescents requires respectful attention to the individual’s needs and preferences with recognition of their autonomy.  This also includes support to continue education.  Involving adolescents directly in their care helps to engage them as active participants in their treatment plan and is strongly advised. Examples are provided in the WHO operational handbook, such as providing </a:t>
            </a:r>
            <a:r>
              <a:rPr lang="en-AU" dirty="0"/>
              <a:t>access to TB services outside school hours and the provision of adolescent-friendly information on TB.</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17</a:t>
            </a:fld>
            <a:endParaRPr lang="en-ZA"/>
          </a:p>
        </p:txBody>
      </p:sp>
    </p:spTree>
    <p:extLst>
      <p:ext uri="{BB962C8B-B14F-4D97-AF65-F5344CB8AC3E}">
        <p14:creationId xmlns:p14="http://schemas.microsoft.com/office/powerpoint/2010/main" val="4181283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18</a:t>
            </a:fld>
            <a:endParaRPr lang="en-ZA"/>
          </a:p>
        </p:txBody>
      </p:sp>
    </p:spTree>
    <p:extLst>
      <p:ext uri="{BB962C8B-B14F-4D97-AF65-F5344CB8AC3E}">
        <p14:creationId xmlns:p14="http://schemas.microsoft.com/office/powerpoint/2010/main" val="3270353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65"/>
              </a:spcAft>
            </a:pPr>
            <a:r>
              <a:rPr lang="en-AU" dirty="0"/>
              <a:t>For person-centred care to be effective and supportive, we need to provide appropriate care for any comorbidities such as HIV infection, malnutrition, anaemia or severe pneumonia as and when required. For example, children and adolescents living with HIV treated for disease or TPT require HIV-related care, and indeed may require adjustment to dosages of ART while receiving TB treatment. Another common TB comorbidity is malnutrition which requires nutritional support and rehabilitation as an inpatient or in the community. Care for comorbidities should be integrated with TB treatment as much as possible, including at the primary care level. </a:t>
            </a:r>
          </a:p>
          <a:p>
            <a:pPr>
              <a:lnSpc>
                <a:spcPct val="107000"/>
              </a:lnSpc>
              <a:spcAft>
                <a:spcPts val="765"/>
              </a:spcAft>
            </a:pPr>
            <a:r>
              <a:rPr lang="en-AU" dirty="0"/>
              <a:t>We may also need to provide TB care for other vulnerable and high-risk populations such as pregnant women and their newborns, usually within the context of perinatal services.</a:t>
            </a:r>
          </a:p>
          <a:p>
            <a:pPr>
              <a:lnSpc>
                <a:spcPct val="107000"/>
              </a:lnSpc>
              <a:spcAft>
                <a:spcPts val="765"/>
              </a:spcAft>
            </a:pPr>
            <a:r>
              <a:rPr lang="en-AU" dirty="0"/>
              <a:t>Section 7 in the WHO operational handbook module 5 provides detailed guidance on these issues. </a:t>
            </a:r>
          </a:p>
          <a:p>
            <a:endParaRPr lang="en-AU" dirty="0"/>
          </a:p>
        </p:txBody>
      </p:sp>
    </p:spTree>
    <p:extLst>
      <p:ext uri="{BB962C8B-B14F-4D97-AF65-F5344CB8AC3E}">
        <p14:creationId xmlns:p14="http://schemas.microsoft.com/office/powerpoint/2010/main" val="249474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Once initiated on treatment for disease or infection, there is much to do on the treatment journey to ensure the optimal outcome. Each child or adolescent will have specific needs for treatment support that will depend on their age and development stage, their family and social context and whether or not they have any comorbidities. These needs are relevant irrespective of whether they are being treated for drug-susceptible TB, drug-resistant TB or for infection with TPT.</a:t>
            </a:r>
            <a:endParaRPr lang="en-US" dirty="0"/>
          </a:p>
          <a:p>
            <a:pPr>
              <a:defRPr/>
            </a:pPr>
            <a:r>
              <a:rPr lang="en-US" dirty="0"/>
              <a:t>It is important to consider the most suitable formulations to provide the correct dosages. </a:t>
            </a:r>
          </a:p>
          <a:p>
            <a:pPr>
              <a:defRPr/>
            </a:pPr>
            <a:r>
              <a:rPr lang="en-US" dirty="0"/>
              <a:t>Follow up is critical to manage adherence issues and any drug-related adverse events to provide age-appropriate support throughout the whole treatment period</a:t>
            </a:r>
          </a:p>
          <a:p>
            <a:pPr>
              <a:defRPr/>
            </a:pPr>
            <a:r>
              <a:rPr lang="en-US" dirty="0"/>
              <a:t>Ensure that all children that start TB treatment or TPT are recorded in the TB treatment or TPT registers from the National TB Program.</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a:t>
            </a:fld>
            <a:endParaRPr lang="en-ZA"/>
          </a:p>
        </p:txBody>
      </p:sp>
    </p:spTree>
    <p:extLst>
      <p:ext uri="{BB962C8B-B14F-4D97-AF65-F5344CB8AC3E}">
        <p14:creationId xmlns:p14="http://schemas.microsoft.com/office/powerpoint/2010/main" val="531396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AU" dirty="0"/>
              <a:t>The treatment of TB disease or infection in children and adolescents living with HIV follows a similar approach as for HIV-negative children and adolescents requiring TB treatment or TPT.</a:t>
            </a:r>
            <a:r>
              <a:rPr lang="en-US" dirty="0"/>
              <a:t> </a:t>
            </a:r>
            <a:r>
              <a:rPr lang="en-US" altLang="en-AU" dirty="0"/>
              <a:t>Children and adolescents with TB-HIV should be initiated on ART and cotrimoxazole preventive therapy regardless of CD4 counts as they have a role in reducing TB-related deaths which are especially common within the first months following TB treatment. Considerations should be made for possibility of drug–drug interactions as rifampicin lowers the plasma levels of Nevirapine, Protease Inhibitors, Integrase inhibitors making ART substitutions or dose adjustments necessary according to national guidelines.  The WHO operational handbook and national guidelines for TB and HIV care provide specific guidance for adjustments if required.</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20</a:t>
            </a:fld>
            <a:endParaRPr lang="en-ZA"/>
          </a:p>
        </p:txBody>
      </p:sp>
    </p:spTree>
    <p:extLst>
      <p:ext uri="{BB962C8B-B14F-4D97-AF65-F5344CB8AC3E}">
        <p14:creationId xmlns:p14="http://schemas.microsoft.com/office/powerpoint/2010/main" val="2694111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Pregnancy is associated with an increased risk of Tb in the mother, usually presenting with symptoms in last trimester or early post-partum period. It can be difficult to diagnose especially antenatally and is associated with negative outcomes for the baby. </a:t>
            </a:r>
          </a:p>
          <a:p>
            <a:r>
              <a:rPr lang="en-AU" dirty="0"/>
              <a:t>Congenital TB is rare but does occur especially if the mother has disseminated or genitourinary TB. The presentation is non-specific and TB in the mother should alert to the possibility/</a:t>
            </a:r>
          </a:p>
          <a:p>
            <a:r>
              <a:rPr lang="en-AU" dirty="0"/>
              <a:t>There are clear guidelines such as in WHO operational handbook on how to manage an infant of a mother with perinatally diagnosed TB. As for any contact, first consider active TB and if no evidence, consider TPT – as well as optimal timing of BCG if not infected. If the infant is born to a mother with HIV, follow HIV guidelines for care as well.</a:t>
            </a:r>
          </a:p>
          <a:p>
            <a:r>
              <a:rPr lang="en-AU" dirty="0"/>
              <a:t>Breast feeding can be initiated and continued as usual when a mother has TB as the risk of transmission is negligible and the transfer of anti-TB drugs in breast milk is small.  </a:t>
            </a:r>
          </a:p>
        </p:txBody>
      </p:sp>
      <p:sp>
        <p:nvSpPr>
          <p:cNvPr id="4" name="Slide Number Placeholder 3"/>
          <p:cNvSpPr>
            <a:spLocks noGrp="1"/>
          </p:cNvSpPr>
          <p:nvPr>
            <p:ph type="sldNum" sz="quarter" idx="5"/>
          </p:nvPr>
        </p:nvSpPr>
        <p:spPr/>
        <p:txBody>
          <a:bodyPr/>
          <a:lstStyle/>
          <a:p>
            <a:fld id="{BA6A8D42-E502-4AF0-8797-4AE4185E5234}" type="slidenum">
              <a:rPr lang="en-ZA" smtClean="0"/>
              <a:t>21</a:t>
            </a:fld>
            <a:endParaRPr lang="en-ZA"/>
          </a:p>
        </p:txBody>
      </p:sp>
    </p:spTree>
    <p:extLst>
      <p:ext uri="{BB962C8B-B14F-4D97-AF65-F5344CB8AC3E}">
        <p14:creationId xmlns:p14="http://schemas.microsoft.com/office/powerpoint/2010/main" val="2529406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22</a:t>
            </a:fld>
            <a:endParaRPr lang="en-ZA"/>
          </a:p>
        </p:txBody>
      </p:sp>
    </p:spTree>
    <p:extLst>
      <p:ext uri="{BB962C8B-B14F-4D97-AF65-F5344CB8AC3E}">
        <p14:creationId xmlns:p14="http://schemas.microsoft.com/office/powerpoint/2010/main" val="122873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6A8D42-E502-4AF0-8797-4AE4185E5234}" type="slidenum">
              <a:rPr lang="en-ZA" smtClean="0"/>
              <a:t>23</a:t>
            </a:fld>
            <a:endParaRPr lang="en-ZA"/>
          </a:p>
        </p:txBody>
      </p:sp>
    </p:spTree>
    <p:extLst>
      <p:ext uri="{BB962C8B-B14F-4D97-AF65-F5344CB8AC3E}">
        <p14:creationId xmlns:p14="http://schemas.microsoft.com/office/powerpoint/2010/main" val="3839026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24</a:t>
            </a:fld>
            <a:endParaRPr lang="en-ZA"/>
          </a:p>
        </p:txBody>
      </p:sp>
    </p:spTree>
    <p:extLst>
      <p:ext uri="{BB962C8B-B14F-4D97-AF65-F5344CB8AC3E}">
        <p14:creationId xmlns:p14="http://schemas.microsoft.com/office/powerpoint/2010/main" val="837949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AU" dirty="0"/>
              <a:t>Most children and adolescents with TB respond well to treatment with symptomatic improvement during intensive phase and with a good outcome if the majority is treatment is taken. TB drugs are usually well tolerated so that severe toxicity is rare – and since injectables which commonly caused hearing loss are no longer used to treat drug-resistant TB, most children and adolescents also tolerate the treatment of drug-resistant TB. The main challenge is linezolid that can cause bone marrow suppression and neurological symptoms.   </a:t>
            </a:r>
          </a:p>
          <a:p>
            <a:r>
              <a:rPr lang="en-US" altLang="en-AU" dirty="0"/>
              <a:t>A poor response to TB treatment may indicate poor adherence. If adherence is satisfactory and dosages are correct, then consider drug-resistant TB, or co-morbidities not being effectively managed or even an alternative diagnosis, </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25</a:t>
            </a:fld>
            <a:endParaRPr lang="en-ZA"/>
          </a:p>
        </p:txBody>
      </p:sp>
    </p:spTree>
    <p:extLst>
      <p:ext uri="{BB962C8B-B14F-4D97-AF65-F5344CB8AC3E}">
        <p14:creationId xmlns:p14="http://schemas.microsoft.com/office/powerpoint/2010/main" val="643768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914">
              <a:defRPr/>
            </a:pPr>
            <a:r>
              <a:rPr lang="en-US" dirty="0"/>
              <a:t>Most will be monitored clinically. Check for symptom resolution and m</a:t>
            </a:r>
            <a:r>
              <a:rPr lang="en-US" altLang="x-none" dirty="0"/>
              <a:t>easure the weight at each clinic visit, adjusting doses as required. </a:t>
            </a:r>
            <a:r>
              <a:rPr lang="en-US" dirty="0"/>
              <a:t>Establish treatment support, monitor adherence and </a:t>
            </a:r>
            <a:r>
              <a:rPr lang="en-US" altLang="x-none" dirty="0"/>
              <a:t>elicit and manage </a:t>
            </a:r>
            <a:r>
              <a:rPr lang="en-US" dirty="0"/>
              <a:t>adverse events as per guidelines. The main serious adverse events of concern are listed on the next slide.</a:t>
            </a:r>
          </a:p>
          <a:p>
            <a:pPr defTabSz="873914">
              <a:defRPr/>
            </a:pPr>
            <a:r>
              <a:rPr lang="en-US" dirty="0"/>
              <a:t>Children and adolescents with treatment failure or severe adverse events may require referral for further management. </a:t>
            </a:r>
          </a:p>
          <a:p>
            <a:r>
              <a:rPr lang="en-US" dirty="0"/>
              <a:t>Note that CXR is not routinely required in follow-up to monitor treatment response if the child is responding well clinically to TB treatment. Abnormal CXR findings often persist beyond treatment completion, even when there is cure or clinical response. Repeat sampling for resistance testing and imaging are indicated if treatment response is unsatisfactory with concerns of drug resistance or incorrect diagnosis.</a:t>
            </a:r>
          </a:p>
          <a:p>
            <a:endParaRPr lang="en-US" dirty="0"/>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26</a:t>
            </a:fld>
            <a:endParaRPr lang="en-ZA"/>
          </a:p>
        </p:txBody>
      </p:sp>
    </p:spTree>
    <p:extLst>
      <p:ext uri="{BB962C8B-B14F-4D97-AF65-F5344CB8AC3E}">
        <p14:creationId xmlns:p14="http://schemas.microsoft.com/office/powerpoint/2010/main" val="1723989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914">
              <a:defRPr/>
            </a:pPr>
            <a:r>
              <a:rPr lang="en-AU" dirty="0"/>
              <a:t>Children and adolescents will generally tolerate the drugs used to treat or prevent TB very well. Serious adverse events are rare but it is always important to ensure correct dosage by weight.</a:t>
            </a:r>
            <a:r>
              <a:rPr lang="en-US" dirty="0"/>
              <a:t> </a:t>
            </a:r>
          </a:p>
          <a:p>
            <a:pPr defTabSz="873914">
              <a:defRPr/>
            </a:pPr>
            <a:endParaRPr lang="en-US" dirty="0"/>
          </a:p>
          <a:p>
            <a:pPr defTabSz="873914">
              <a:defRPr/>
            </a:pPr>
            <a:r>
              <a:rPr lang="en-US" dirty="0"/>
              <a:t>Hepatotoxicity or liver failure is extremely rare but requires immediate cessation of drugs with liver function test – it will present with nausea, vomiting and jaundice. It can be caused by any of the main three first-line drugs: isoniazid most commonly but also rifampicin or pyrazinamide. Therefore, it can also occur with TPT containing isoniazid or rifampicin.</a:t>
            </a:r>
          </a:p>
          <a:p>
            <a:pPr defTabSz="873914">
              <a:defRPr/>
            </a:pPr>
            <a:endParaRPr lang="en-US" dirty="0"/>
          </a:p>
          <a:p>
            <a:pPr defTabSz="873914">
              <a:defRPr/>
            </a:pPr>
            <a:r>
              <a:rPr lang="en-US" dirty="0"/>
              <a:t>Rifampicin or rifapentine can cause hypersensitivity reactions with skin rash and joint pain – or rarely a severe mucocutaneous reaction known as Stevens Johnson syndrome. If severe, drug should be stopped immediately and not reintroduced.</a:t>
            </a:r>
          </a:p>
          <a:p>
            <a:pPr defTabSz="873914">
              <a:defRPr/>
            </a:pPr>
            <a:endParaRPr lang="en-US" dirty="0"/>
          </a:p>
          <a:p>
            <a:pPr defTabSz="873914">
              <a:defRPr/>
            </a:pPr>
            <a:r>
              <a:rPr lang="en-US" dirty="0"/>
              <a:t>Ethambutol and linezolid can both cause optic neuritis which presents with blurred or loss of vision. However, young children may not be able to report these symptoms. These are related to dosage and duration of treatment. Ethambutol is safe for all ages as long as recommended dosages are used.</a:t>
            </a:r>
          </a:p>
          <a:p>
            <a:pPr defTabSz="873914">
              <a:defRPr/>
            </a:pPr>
            <a:endParaRPr lang="en-US" dirty="0"/>
          </a:p>
          <a:p>
            <a:pPr defTabSz="873914">
              <a:defRPr/>
            </a:pPr>
            <a:r>
              <a:rPr lang="en-US" dirty="0"/>
              <a:t>Isoniazid and linezolid can cause peripheral neuropathy which presents with tingling or numbness in the toes and feet.</a:t>
            </a:r>
          </a:p>
          <a:p>
            <a:pPr defTabSz="873914">
              <a:defRPr/>
            </a:pPr>
            <a:endParaRPr lang="en-US" dirty="0"/>
          </a:p>
          <a:p>
            <a:pPr defTabSz="873914">
              <a:defRPr/>
            </a:pPr>
            <a:r>
              <a:rPr lang="en-US" dirty="0" err="1"/>
              <a:t>Cycloserine</a:t>
            </a:r>
            <a:r>
              <a:rPr lang="en-US" dirty="0"/>
              <a:t> and isoniazid can cause </a:t>
            </a:r>
            <a:r>
              <a:rPr lang="en-US" dirty="0" err="1"/>
              <a:t>neuropsychosis</a:t>
            </a:r>
            <a:r>
              <a:rPr lang="en-US" dirty="0"/>
              <a:t> especially in severely malnourished adolescents.</a:t>
            </a:r>
          </a:p>
          <a:p>
            <a:pPr defTabSz="873914">
              <a:defRPr/>
            </a:pPr>
            <a:endParaRPr lang="en-US" dirty="0"/>
          </a:p>
          <a:p>
            <a:pPr defTabSz="873914">
              <a:defRPr/>
            </a:pPr>
            <a:r>
              <a:rPr lang="en-US" dirty="0"/>
              <a:t>Pyridoxine is given routinely and especially to children or adolescents with severe malnutrition or living with HIV to reduce the risk of peripheral or central neuropathy.</a:t>
            </a:r>
          </a:p>
          <a:p>
            <a:pPr defTabSz="873914">
              <a:defRPr/>
            </a:pPr>
            <a:endParaRPr lang="en-US" dirty="0"/>
          </a:p>
          <a:p>
            <a:pPr defTabSz="873914">
              <a:defRPr/>
            </a:pPr>
            <a:r>
              <a:rPr lang="en-US" dirty="0"/>
              <a:t>Ototoxicity often leading to profound and permanent hearing loss was common with the injectable second-line drugs used to treat MDR/RR-TB. Fortunately, almost all children and adolescents with MDR/RR-TB no longer require these drugs and can be treated with all-oral regimens. </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27</a:t>
            </a:fld>
            <a:endParaRPr lang="en-ZA"/>
          </a:p>
        </p:txBody>
      </p:sp>
    </p:spTree>
    <p:extLst>
      <p:ext uri="{BB962C8B-B14F-4D97-AF65-F5344CB8AC3E}">
        <p14:creationId xmlns:p14="http://schemas.microsoft.com/office/powerpoint/2010/main" val="3114073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914">
              <a:defRPr/>
            </a:pPr>
            <a:r>
              <a:rPr lang="en-AU" dirty="0"/>
              <a:t>Children and adolescents can suffer long-term sequelae including disability as a result of TB disease or its treatment – and this may require ongoing management with appropriate health service provider.</a:t>
            </a:r>
          </a:p>
          <a:p>
            <a:pPr defTabSz="873914">
              <a:defRPr/>
            </a:pPr>
            <a:endParaRPr lang="en-AU" dirty="0"/>
          </a:p>
          <a:p>
            <a:pPr defTabSz="873914">
              <a:defRPr/>
            </a:pPr>
            <a:r>
              <a:rPr lang="en-AU" dirty="0"/>
              <a:t>TB meningitis commonly causes permanent neurological disability which can be mild to severe and manifests in a range of dysfunction including motor, cognitive or behavioural while TB of the spine can cause long-term paraplegia.</a:t>
            </a:r>
          </a:p>
          <a:p>
            <a:pPr defTabSz="873914">
              <a:defRPr/>
            </a:pPr>
            <a:endParaRPr lang="en-AU" dirty="0"/>
          </a:p>
          <a:p>
            <a:pPr defTabSz="873914">
              <a:defRPr/>
            </a:pPr>
            <a:r>
              <a:rPr lang="en-AU" dirty="0"/>
              <a:t>The drugs used to treat TB, especially drug-resistant TB, can cause permanent neuropathies such as peripheral neuropathy, optic neuropathy with visual loss or hearing loss which if severe, has a profound impact on a child’s language development. Fortunately, injectable aminoglycosides are rarely required to treat drug-resistant TB anymore.</a:t>
            </a:r>
          </a:p>
          <a:p>
            <a:pPr defTabSz="873914">
              <a:defRPr/>
            </a:pPr>
            <a:endParaRPr lang="en-AU" dirty="0"/>
          </a:p>
          <a:p>
            <a:pPr defTabSz="873914">
              <a:defRPr/>
            </a:pPr>
            <a:r>
              <a:rPr lang="en-AU" dirty="0"/>
              <a:t>It is well recognised that older children and adolescents living with HIV commonly develop chronic lung disease which can be very debilitating and exacerbated by TB. It is only recently recognised that TB in HIV-uninfected infants and children can also cause long-term lung dysfunction even if less profound and debilitating than that for adolescents with perinatally acquired HIV infection. Post-TB lung disease is now a focus for all ages but while common, we still have limited knowledge about potentially effective interventions for care.</a:t>
            </a:r>
          </a:p>
          <a:p>
            <a:pPr defTabSz="873914">
              <a:defRPr/>
            </a:pPr>
            <a:endParaRPr lang="en-AU" dirty="0"/>
          </a:p>
          <a:p>
            <a:pPr defTabSz="873914">
              <a:defRPr/>
            </a:pPr>
            <a:r>
              <a:rPr lang="en-AU" dirty="0"/>
              <a:t>Finally, TB is commonly associated with mental health challenges such as depression as well as social and educational disruption, and care and support may be required beyond TB treatment completion.</a:t>
            </a:r>
          </a:p>
          <a:p>
            <a:pPr defTabSz="873914">
              <a:defRPr/>
            </a:pPr>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28</a:t>
            </a:fld>
            <a:endParaRPr lang="en-ZA"/>
          </a:p>
        </p:txBody>
      </p:sp>
    </p:spTree>
    <p:extLst>
      <p:ext uri="{BB962C8B-B14F-4D97-AF65-F5344CB8AC3E}">
        <p14:creationId xmlns:p14="http://schemas.microsoft.com/office/powerpoint/2010/main" val="2891332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altLang="en-AU" dirty="0"/>
              <a:t>NTP registration of all cases for treatment is mandatory and treatment outcomes should be routinely reported and recorded by age groups. Treatment outcome is a vital programmatic indicator but also reflects quality of care. Age-disaggregated case notification data are important for TB surveillance, evaluating epidemiology, identifying policy-practice gaps and to inform procurement needs of diagnostics and treatment formulations. Data on </a:t>
            </a:r>
            <a:r>
              <a:rPr lang="en-US" altLang="en-AU" dirty="0" err="1"/>
              <a:t>standardised</a:t>
            </a:r>
            <a:r>
              <a:rPr lang="en-US" altLang="en-AU" dirty="0"/>
              <a:t> treatment outcomes also help identify at-risk groups for unsatisfactory outcomes.  Module 7 will cover reporting of treatment outcomes.</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29</a:t>
            </a:fld>
            <a:endParaRPr lang="en-ZA"/>
          </a:p>
        </p:txBody>
      </p:sp>
    </p:spTree>
    <p:extLst>
      <p:ext uri="{BB962C8B-B14F-4D97-AF65-F5344CB8AC3E}">
        <p14:creationId xmlns:p14="http://schemas.microsoft.com/office/powerpoint/2010/main" val="409048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147"/>
              </a:spcAft>
            </a:pPr>
            <a:r>
              <a:rPr lang="en-ZA" dirty="0"/>
              <a:t>This is the outline of what we will cover in this module. </a:t>
            </a:r>
          </a:p>
          <a:p>
            <a:pPr>
              <a:spcAft>
                <a:spcPts val="1147"/>
              </a:spcAft>
            </a:pPr>
            <a:r>
              <a:rPr lang="en-ZA" dirty="0"/>
              <a:t>We start with an introduction and talk about the important aspects of treatment support for children and adolescents treated for TB disease or infection.</a:t>
            </a:r>
          </a:p>
          <a:p>
            <a:pPr>
              <a:spcAft>
                <a:spcPts val="1147"/>
              </a:spcAft>
            </a:pPr>
            <a:r>
              <a:rPr lang="en-ZA" dirty="0"/>
              <a:t>This may include managing comorbidities. We will discuss follow-up to determine and manage treatment response as well as maintaining records of treatment and preparation of reports in due course.   </a:t>
            </a:r>
          </a:p>
          <a:p>
            <a:pPr>
              <a:spcAft>
                <a:spcPts val="1147"/>
              </a:spcAft>
            </a:pPr>
            <a:r>
              <a:rPr lang="en-ZA" dirty="0"/>
              <a:t>We’ll conclude the module with a summary of key points for you to take away and at </a:t>
            </a:r>
            <a:r>
              <a:rPr lang="en-US" dirty="0"/>
              <a:t>the end, there will be a</a:t>
            </a:r>
            <a:r>
              <a:rPr lang="en-ZA" dirty="0"/>
              <a:t> case study, quiz and role play. </a:t>
            </a:r>
          </a:p>
          <a:p>
            <a:endParaRPr lang="en-ZA" dirty="0"/>
          </a:p>
        </p:txBody>
      </p:sp>
      <p:sp>
        <p:nvSpPr>
          <p:cNvPr id="4" name="Slide Number Placeholder 3"/>
          <p:cNvSpPr>
            <a:spLocks noGrp="1"/>
          </p:cNvSpPr>
          <p:nvPr>
            <p:ph type="sldNum" sz="quarter" idx="5"/>
          </p:nvPr>
        </p:nvSpPr>
        <p:spPr/>
        <p:txBody>
          <a:bodyPr/>
          <a:lstStyle/>
          <a:p>
            <a:fld id="{BA6A8D42-E502-4AF0-8797-4AE4185E5234}" type="slidenum">
              <a:rPr lang="en-ZA" smtClean="0"/>
              <a:t>3</a:t>
            </a:fld>
            <a:endParaRPr lang="en-ZA"/>
          </a:p>
        </p:txBody>
      </p:sp>
    </p:spTree>
    <p:extLst>
      <p:ext uri="{BB962C8B-B14F-4D97-AF65-F5344CB8AC3E}">
        <p14:creationId xmlns:p14="http://schemas.microsoft.com/office/powerpoint/2010/main" val="16343679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Listed here are the current WHO definitions for outcomes for treatment of TB. </a:t>
            </a:r>
          </a:p>
          <a:p>
            <a:r>
              <a:rPr lang="en-AU" dirty="0"/>
              <a:t>They are similar for all TB patients irrespective of age and same for drug susceptible or drug-resistant TB. Most treatment success in children is recorded as treatment completed as cure cannot usually be established. </a:t>
            </a:r>
            <a:endParaRPr lang="en-US" dirty="0"/>
          </a:p>
          <a:p>
            <a:r>
              <a:rPr lang="en-AU" dirty="0"/>
              <a:t>The main negative outcome in children or adolescents is LTFU which is why the emphasis on treatment support is important. Most will feel much better, gain weight and have symptom resolution within two months of starting treatment but it is important to emphasise that completion of the full course is required to reduce risk of relapse or resistance development.</a:t>
            </a:r>
          </a:p>
        </p:txBody>
      </p:sp>
      <p:sp>
        <p:nvSpPr>
          <p:cNvPr id="4" name="Slide Number Placeholder 3"/>
          <p:cNvSpPr>
            <a:spLocks noGrp="1"/>
          </p:cNvSpPr>
          <p:nvPr>
            <p:ph type="sldNum" sz="quarter" idx="5"/>
          </p:nvPr>
        </p:nvSpPr>
        <p:spPr/>
        <p:txBody>
          <a:bodyPr/>
          <a:lstStyle/>
          <a:p>
            <a:fld id="{BA6A8D42-E502-4AF0-8797-4AE4185E5234}" type="slidenum">
              <a:rPr lang="en-ZA" smtClean="0"/>
              <a:t>30</a:t>
            </a:fld>
            <a:endParaRPr lang="en-ZA"/>
          </a:p>
        </p:txBody>
      </p:sp>
    </p:spTree>
    <p:extLst>
      <p:ext uri="{BB962C8B-B14F-4D97-AF65-F5344CB8AC3E}">
        <p14:creationId xmlns:p14="http://schemas.microsoft.com/office/powerpoint/2010/main" val="36089520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31</a:t>
            </a:fld>
            <a:endParaRPr lang="en-ZA"/>
          </a:p>
        </p:txBody>
      </p:sp>
    </p:spTree>
    <p:extLst>
      <p:ext uri="{BB962C8B-B14F-4D97-AF65-F5344CB8AC3E}">
        <p14:creationId xmlns:p14="http://schemas.microsoft.com/office/powerpoint/2010/main" val="2418222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765"/>
              </a:spcAft>
              <a:defRPr/>
            </a:pPr>
            <a:r>
              <a:rPr lang="en-US" dirty="0"/>
              <a:t>As for treatment of TB disease, the dosages for TPT are also determined by weight. Once you have chosen the suitable TPT regimen for the child, then the child's weight determines the weight band where a child belongs. 3HR is very suitable for children of less than 25 kgs (usually less than 10 years) because it for just 3 months, can be used for all ages and there is a suitable dispersible, fixed-dose formulation of 75mg rifampicin with 50 mg isoniazid widely available. Three months of weekly rifapentine and isoniazid or 3HP is likely to become an option for all ages including less than 2 years or less than 12 kgs in 2024. A suitable formulation of 150 mg of dispersible rifapentine is being developed but dosage guidelines and recommendations are not yet available to guide.</a:t>
            </a:r>
          </a:p>
        </p:txBody>
      </p:sp>
    </p:spTree>
    <p:extLst>
      <p:ext uri="{BB962C8B-B14F-4D97-AF65-F5344CB8AC3E}">
        <p14:creationId xmlns:p14="http://schemas.microsoft.com/office/powerpoint/2010/main" val="26752813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Children or adolescents receiving TPT should be monitored clinically. Check for development of any symptoms and m</a:t>
            </a:r>
            <a:r>
              <a:rPr lang="en-US" altLang="x-none" dirty="0"/>
              <a:t>easure the weight at each clinic visit, adjusting dosages as required. Check</a:t>
            </a:r>
            <a:r>
              <a:rPr lang="en-US" dirty="0"/>
              <a:t> adherence and </a:t>
            </a:r>
            <a:r>
              <a:rPr lang="en-US" altLang="x-none" dirty="0"/>
              <a:t>elicit and manage </a:t>
            </a:r>
            <a:r>
              <a:rPr lang="en-US" dirty="0"/>
              <a:t>adverse events as per guidelines.</a:t>
            </a:r>
          </a:p>
          <a:p>
            <a:pPr>
              <a:defRPr/>
            </a:pPr>
            <a:r>
              <a:rPr lang="en-US" dirty="0"/>
              <a:t>Overall, children and adolescents tolerate TPT extremely well. Hepatotoxicity is extremely rare but requires immediate cessation of drugs with liver function test – it will present with nausea, vomiting and jaundice.</a:t>
            </a:r>
          </a:p>
          <a:p>
            <a:pPr>
              <a:defRPr/>
            </a:pPr>
            <a:r>
              <a:rPr lang="en-US" dirty="0"/>
              <a:t>Other investigations such as Xpert testing or CXR are only required if TB-related symptoms or signs develop.</a:t>
            </a:r>
          </a:p>
          <a:p>
            <a:endParaRPr lang="en-AU" dirty="0"/>
          </a:p>
        </p:txBody>
      </p:sp>
      <p:sp>
        <p:nvSpPr>
          <p:cNvPr id="4" name="Slide Number Placeholder 3"/>
          <p:cNvSpPr>
            <a:spLocks noGrp="1"/>
          </p:cNvSpPr>
          <p:nvPr>
            <p:ph type="sldNum" sz="quarter" idx="5"/>
          </p:nvPr>
        </p:nvSpPr>
        <p:spPr/>
        <p:txBody>
          <a:bodyPr/>
          <a:lstStyle/>
          <a:p>
            <a:fld id="{BA6A8D42-E502-4AF0-8797-4AE4185E5234}" type="slidenum">
              <a:rPr lang="en-ZA" smtClean="0"/>
              <a:t>33</a:t>
            </a:fld>
            <a:endParaRPr lang="en-ZA"/>
          </a:p>
        </p:txBody>
      </p:sp>
    </p:spTree>
    <p:extLst>
      <p:ext uri="{BB962C8B-B14F-4D97-AF65-F5344CB8AC3E}">
        <p14:creationId xmlns:p14="http://schemas.microsoft.com/office/powerpoint/2010/main" val="725614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defRPr/>
            </a:pPr>
            <a:r>
              <a:rPr lang="en-US" altLang="en-AU" dirty="0"/>
              <a:t>Use the contact management and TPT register in your country which will record important data such as age, results of TB screening and TPT eligibility. Important NTP indicators include numbers of contacts eligible for TPT, numbers and proportions initiated and numbers and proportions completed. These are often reported as a cascade of care. Treatment outcomes for TPT are defined by WHO and presented in Module 7.</a:t>
            </a:r>
          </a:p>
        </p:txBody>
      </p:sp>
      <p:sp>
        <p:nvSpPr>
          <p:cNvPr id="4" name="Slide Number Placeholder 3"/>
          <p:cNvSpPr>
            <a:spLocks noGrp="1"/>
          </p:cNvSpPr>
          <p:nvPr>
            <p:ph type="sldNum" sz="quarter" idx="5"/>
          </p:nvPr>
        </p:nvSpPr>
        <p:spPr/>
        <p:txBody>
          <a:bodyPr/>
          <a:lstStyle/>
          <a:p>
            <a:fld id="{BA6A8D42-E502-4AF0-8797-4AE4185E5234}" type="slidenum">
              <a:rPr lang="en-ZA" smtClean="0"/>
              <a:t>34</a:t>
            </a:fld>
            <a:endParaRPr lang="en-ZA"/>
          </a:p>
        </p:txBody>
      </p:sp>
    </p:spTree>
    <p:extLst>
      <p:ext uri="{BB962C8B-B14F-4D97-AF65-F5344CB8AC3E}">
        <p14:creationId xmlns:p14="http://schemas.microsoft.com/office/powerpoint/2010/main" val="899288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35</a:t>
            </a:fld>
            <a:endParaRPr lang="en-ZA"/>
          </a:p>
        </p:txBody>
      </p:sp>
    </p:spTree>
    <p:extLst>
      <p:ext uri="{BB962C8B-B14F-4D97-AF65-F5344CB8AC3E}">
        <p14:creationId xmlns:p14="http://schemas.microsoft.com/office/powerpoint/2010/main" val="3442331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91524-8A2B-6D74-824A-D987469306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EDA9B-554E-4F95-8B76-8AE98FD3A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02D6A2-43FD-81DF-4A4C-50B571684C02}"/>
              </a:ext>
            </a:extLst>
          </p:cNvPr>
          <p:cNvSpPr>
            <a:spLocks noGrp="1"/>
          </p:cNvSpPr>
          <p:nvPr>
            <p:ph type="body" idx="1"/>
          </p:nvPr>
        </p:nvSpPr>
        <p:spPr/>
        <p:txBody>
          <a:bodyPr/>
          <a:lstStyle/>
          <a:p>
            <a:pPr>
              <a:buFont typeface="Symbol" pitchFamily="2" charset="2"/>
              <a:buNone/>
            </a:pPr>
            <a:r>
              <a:rPr lang="en-US" dirty="0"/>
              <a:t>Listed here are some the key points for treatment support for both TB disease or infection.</a:t>
            </a:r>
          </a:p>
          <a:p>
            <a:pPr>
              <a:buFont typeface="Symbol" pitchFamily="2" charset="2"/>
              <a:buNone/>
            </a:pPr>
            <a:r>
              <a:rPr lang="en-US" dirty="0"/>
              <a:t>Person-</a:t>
            </a:r>
            <a:r>
              <a:rPr lang="en-US" dirty="0" err="1"/>
              <a:t>centred</a:t>
            </a:r>
            <a:r>
              <a:rPr lang="en-US" dirty="0"/>
              <a:t> care includes choosing the recommended regimen and using the most suitable formulations while ensuring treatment adherence and providing integrated management for comorbidities or complications. Nutritional support is always important to consider.</a:t>
            </a:r>
          </a:p>
          <a:p>
            <a:pPr>
              <a:buFont typeface="Symbol" pitchFamily="2" charset="2"/>
              <a:buNone/>
            </a:pPr>
            <a:r>
              <a:rPr lang="en-ZA" altLang="en-AU" dirty="0"/>
              <a:t>Establish rapport with the child or adolescent and their parents/caregiver, check weight at each follow-up visit. Adjust the drug dosages if required and reinforce the message as to why completion of treatment for disease or TPT is critical.</a:t>
            </a:r>
          </a:p>
          <a:p>
            <a:pPr>
              <a:buFont typeface="Symbol" pitchFamily="2" charset="2"/>
              <a:buNone/>
            </a:pPr>
            <a:r>
              <a:rPr lang="en-ZA" altLang="en-AU" dirty="0"/>
              <a:t>In children and adolescent living with HIV, follow guidelines including in choice of regimen to treat TB disease or infection, and in initiation or adjustment of ART</a:t>
            </a:r>
          </a:p>
          <a:p>
            <a:pPr>
              <a:buFont typeface="Symbol" pitchFamily="2" charset="2"/>
              <a:buNone/>
            </a:pPr>
            <a:r>
              <a:rPr lang="en-ZA" altLang="en-US" dirty="0"/>
              <a:t>If unsatisfactory treatment response, consider if drug-resistant TB or an alternative diagnosis</a:t>
            </a:r>
            <a:endParaRPr lang="en-AU" altLang="en-US" dirty="0"/>
          </a:p>
          <a:p>
            <a:endParaRPr lang="en-AU" dirty="0"/>
          </a:p>
        </p:txBody>
      </p:sp>
      <p:sp>
        <p:nvSpPr>
          <p:cNvPr id="4" name="Slide Number Placeholder 3">
            <a:extLst>
              <a:ext uri="{FF2B5EF4-FFF2-40B4-BE49-F238E27FC236}">
                <a16:creationId xmlns:a16="http://schemas.microsoft.com/office/drawing/2014/main" id="{2FB9A7A8-E618-A813-F253-E265D103E51D}"/>
              </a:ext>
            </a:extLst>
          </p:cNvPr>
          <p:cNvSpPr>
            <a:spLocks noGrp="1"/>
          </p:cNvSpPr>
          <p:nvPr>
            <p:ph type="sldNum" sz="quarter" idx="5"/>
          </p:nvPr>
        </p:nvSpPr>
        <p:spPr/>
        <p:txBody>
          <a:bodyPr/>
          <a:lstStyle/>
          <a:p>
            <a:fld id="{BA6A8D42-E502-4AF0-8797-4AE4185E5234}" type="slidenum">
              <a:rPr lang="en-ZA" smtClean="0"/>
              <a:t>36</a:t>
            </a:fld>
            <a:endParaRPr lang="en-ZA"/>
          </a:p>
        </p:txBody>
      </p:sp>
    </p:spTree>
    <p:extLst>
      <p:ext uri="{BB962C8B-B14F-4D97-AF65-F5344CB8AC3E}">
        <p14:creationId xmlns:p14="http://schemas.microsoft.com/office/powerpoint/2010/main" val="2754256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fld id="{BA6A8D42-E502-4AF0-8797-4AE4185E5234}" type="slidenum">
              <a:rPr lang="en-ZA" smtClean="0"/>
              <a:t>37</a:t>
            </a:fld>
            <a:endParaRPr lang="en-ZA"/>
          </a:p>
        </p:txBody>
      </p:sp>
    </p:spTree>
    <p:extLst>
      <p:ext uri="{BB962C8B-B14F-4D97-AF65-F5344CB8AC3E}">
        <p14:creationId xmlns:p14="http://schemas.microsoft.com/office/powerpoint/2010/main" val="259282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914">
              <a:spcAft>
                <a:spcPts val="1147"/>
              </a:spcAft>
              <a:defRPr/>
            </a:pPr>
            <a:r>
              <a:rPr lang="en-ZA" dirty="0"/>
              <a:t>There will be a couple opportunities to share some of your own country specific practices and experiences.</a:t>
            </a:r>
          </a:p>
        </p:txBody>
      </p:sp>
      <p:sp>
        <p:nvSpPr>
          <p:cNvPr id="4" name="Slide Number Placeholder 3"/>
          <p:cNvSpPr>
            <a:spLocks noGrp="1"/>
          </p:cNvSpPr>
          <p:nvPr>
            <p:ph type="sldNum" sz="quarter" idx="5"/>
          </p:nvPr>
        </p:nvSpPr>
        <p:spPr/>
        <p:txBody>
          <a:bodyPr/>
          <a:lstStyle/>
          <a:p>
            <a:fld id="{BA6A8D42-E502-4AF0-8797-4AE4185E5234}" type="slidenum">
              <a:rPr lang="en-ZA" smtClean="0"/>
              <a:t>4</a:t>
            </a:fld>
            <a:endParaRPr lang="en-ZA"/>
          </a:p>
        </p:txBody>
      </p:sp>
    </p:spTree>
    <p:extLst>
      <p:ext uri="{BB962C8B-B14F-4D97-AF65-F5344CB8AC3E}">
        <p14:creationId xmlns:p14="http://schemas.microsoft.com/office/powerpoint/2010/main" val="2949250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A6A8D42-E502-4AF0-8797-4AE4185E5234}" type="slidenum">
              <a:rPr lang="en-ZA" smtClean="0"/>
              <a:t>5</a:t>
            </a:fld>
            <a:endParaRPr lang="en-ZA"/>
          </a:p>
        </p:txBody>
      </p:sp>
    </p:spTree>
    <p:extLst>
      <p:ext uri="{BB962C8B-B14F-4D97-AF65-F5344CB8AC3E}">
        <p14:creationId xmlns:p14="http://schemas.microsoft.com/office/powerpoint/2010/main" val="3113623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r>
              <a:rPr lang="en-GB" dirty="0"/>
              <a:t>These context specific discussion opportunities will occur repeatedly throughout this training. </a:t>
            </a:r>
          </a:p>
          <a:p>
            <a:pPr>
              <a:lnSpc>
                <a:spcPct val="100000"/>
              </a:lnSpc>
              <a:spcAft>
                <a:spcPts val="0"/>
              </a:spcAft>
            </a:pPr>
            <a:r>
              <a:rPr lang="en-GB" dirty="0"/>
              <a:t>Here are some suggestions on how you might like to facilitate them, to run them in a time efficient manner.   </a:t>
            </a:r>
          </a:p>
          <a:p>
            <a:pPr marL="327718" indent="-327718">
              <a:lnSpc>
                <a:spcPct val="100000"/>
              </a:lnSpc>
              <a:spcAft>
                <a:spcPts val="0"/>
              </a:spcAft>
              <a:buAutoNum type="arabicPeriod"/>
            </a:pPr>
            <a:r>
              <a:rPr lang="en-GB" dirty="0"/>
              <a:t>Explain that the next 15 minutes will be devoted to sharing amongst your colleagues, about how things may work in your setting. </a:t>
            </a:r>
          </a:p>
          <a:p>
            <a:pPr marL="327718" indent="-327718">
              <a:lnSpc>
                <a:spcPct val="100000"/>
              </a:lnSpc>
              <a:spcAft>
                <a:spcPts val="0"/>
              </a:spcAft>
              <a:buAutoNum type="arabicPeriod"/>
            </a:pPr>
            <a:r>
              <a:rPr lang="en-GB" dirty="0"/>
              <a:t>Explain that 3, or 4, questions will be shown on the presentation. </a:t>
            </a:r>
          </a:p>
          <a:p>
            <a:pPr marL="327718" indent="-327718">
              <a:lnSpc>
                <a:spcPct val="100000"/>
              </a:lnSpc>
              <a:spcAft>
                <a:spcPts val="0"/>
              </a:spcAft>
              <a:buAutoNum type="arabicPeriod"/>
            </a:pPr>
            <a:r>
              <a:rPr lang="en-GB" dirty="0"/>
              <a:t>Then divide the questions amongst the groups. Some groups may need to discuss the same question. </a:t>
            </a:r>
          </a:p>
          <a:p>
            <a:pPr marL="327718" indent="-327718">
              <a:lnSpc>
                <a:spcPct val="100000"/>
              </a:lnSpc>
              <a:spcAft>
                <a:spcPts val="0"/>
              </a:spcAft>
              <a:buAutoNum type="arabicPeriod"/>
            </a:pPr>
            <a:r>
              <a:rPr lang="en-GB" dirty="0"/>
              <a:t>Tell them they will have just 2 or 3 minutes to discuss in their small groups. Then you will discuss as a large group. </a:t>
            </a:r>
          </a:p>
          <a:p>
            <a:pPr marL="327718" indent="-327718">
              <a:lnSpc>
                <a:spcPct val="100000"/>
              </a:lnSpc>
              <a:spcAft>
                <a:spcPts val="0"/>
              </a:spcAft>
              <a:buAutoNum type="arabicPeriod" startAt="5"/>
            </a:pPr>
            <a:r>
              <a:rPr lang="en-US" dirty="0"/>
              <a:t>When this time is up, ask for everyone’s attention. And then ask for volunteers to comment on each question discussed.  Request participants to keep their responses succinct so that the time allows for others to also contribute. </a:t>
            </a:r>
          </a:p>
          <a:p>
            <a:pPr marL="327718" indent="-327718">
              <a:lnSpc>
                <a:spcPct val="100000"/>
              </a:lnSpc>
              <a:spcAft>
                <a:spcPts val="0"/>
              </a:spcAft>
              <a:buAutoNum type="arabicPeriod" startAt="5"/>
            </a:pPr>
            <a:r>
              <a:rPr lang="en-US" dirty="0"/>
              <a:t>Acknowledge all responses and thank participants for sharing. </a:t>
            </a:r>
          </a:p>
          <a:p>
            <a:pPr marL="327718" indent="-327718">
              <a:lnSpc>
                <a:spcPct val="100000"/>
              </a:lnSpc>
              <a:spcAft>
                <a:spcPts val="0"/>
              </a:spcAft>
              <a:buAutoNum type="arabicPeriod" startAt="5"/>
            </a:pPr>
            <a:r>
              <a:rPr lang="en-GB" dirty="0"/>
              <a:t>Be mindful of the time and try to wrap up discussions so that the full activity takes no more than 15 minutes.</a:t>
            </a:r>
          </a:p>
        </p:txBody>
      </p:sp>
      <p:sp>
        <p:nvSpPr>
          <p:cNvPr id="4" name="Slide Number Placeholder 3"/>
          <p:cNvSpPr>
            <a:spLocks noGrp="1"/>
          </p:cNvSpPr>
          <p:nvPr>
            <p:ph type="sldNum" sz="quarter" idx="5"/>
          </p:nvPr>
        </p:nvSpPr>
        <p:spPr/>
        <p:txBody>
          <a:bodyPr/>
          <a:lstStyle/>
          <a:p>
            <a:pPr defTabSz="873914">
              <a:defRPr/>
            </a:pPr>
            <a:fld id="{BA6A8D42-E502-4AF0-8797-4AE4185E5234}" type="slidenum">
              <a:rPr lang="en-ZA">
                <a:solidFill>
                  <a:prstClr val="black"/>
                </a:solidFill>
                <a:latin typeface="Aptos" panose="02110004020202020204"/>
              </a:rPr>
              <a:pPr defTabSz="873914">
                <a:defRPr/>
              </a:pPr>
              <a:t>6</a:t>
            </a:fld>
            <a:endParaRPr lang="en-ZA">
              <a:solidFill>
                <a:prstClr val="black"/>
              </a:solidFill>
              <a:latin typeface="Aptos" panose="02110004020202020204"/>
            </a:endParaRPr>
          </a:p>
        </p:txBody>
      </p:sp>
    </p:spTree>
    <p:extLst>
      <p:ext uri="{BB962C8B-B14F-4D97-AF65-F5344CB8AC3E}">
        <p14:creationId xmlns:p14="http://schemas.microsoft.com/office/powerpoint/2010/main" val="143517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fld id="{BA6A8D42-E502-4AF0-8797-4AE4185E5234}" type="slidenum">
              <a:rPr lang="en-ZA" smtClean="0"/>
              <a:t>7</a:t>
            </a:fld>
            <a:endParaRPr lang="en-ZA"/>
          </a:p>
        </p:txBody>
      </p:sp>
    </p:spTree>
    <p:extLst>
      <p:ext uri="{BB962C8B-B14F-4D97-AF65-F5344CB8AC3E}">
        <p14:creationId xmlns:p14="http://schemas.microsoft.com/office/powerpoint/2010/main" val="3530251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W" dirty="0"/>
          </a:p>
        </p:txBody>
      </p:sp>
      <p:sp>
        <p:nvSpPr>
          <p:cNvPr id="4" name="Slide Number Placeholder 3"/>
          <p:cNvSpPr>
            <a:spLocks noGrp="1"/>
          </p:cNvSpPr>
          <p:nvPr>
            <p:ph type="sldNum" sz="quarter" idx="5"/>
          </p:nvPr>
        </p:nvSpPr>
        <p:spPr/>
        <p:txBody>
          <a:bodyPr/>
          <a:lstStyle/>
          <a:p>
            <a:fld id="{BA6A8D42-E502-4AF0-8797-4AE4185E5234}" type="slidenum">
              <a:rPr lang="en-ZA" smtClean="0"/>
              <a:t>8</a:t>
            </a:fld>
            <a:endParaRPr lang="en-ZA"/>
          </a:p>
        </p:txBody>
      </p:sp>
    </p:spTree>
    <p:extLst>
      <p:ext uri="{BB962C8B-B14F-4D97-AF65-F5344CB8AC3E}">
        <p14:creationId xmlns:p14="http://schemas.microsoft.com/office/powerpoint/2010/main" val="2761654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5C885-2810-24CE-9024-57458B6A96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1220C8-E889-B957-9993-1A8B689DB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C8DFC-F161-76A4-CBE0-10F1375C5F77}"/>
              </a:ext>
            </a:extLst>
          </p:cNvPr>
          <p:cNvSpPr>
            <a:spLocks noGrp="1"/>
          </p:cNvSpPr>
          <p:nvPr>
            <p:ph type="body" idx="1"/>
          </p:nvPr>
        </p:nvSpPr>
        <p:spPr/>
        <p:txBody>
          <a:bodyPr/>
          <a:lstStyle/>
          <a:p>
            <a:r>
              <a:rPr lang="en-US" dirty="0"/>
              <a:t>Here are some general management considerations. Dosages for TB medications are determined by weight so an accurate weight is important for correct dosage as well as to monitor treatment response.  </a:t>
            </a:r>
            <a:endParaRPr lang="en-AU" dirty="0"/>
          </a:p>
          <a:p>
            <a:r>
              <a:rPr lang="en-US" dirty="0"/>
              <a:t>Consult national guidelines to ensure that you choose a recommended treatment or TPT regimen. Try to provide that treatment using the most suitable formulation that is easy to swallow and does not require breaking or crushing of tablets if possible. A treatment supporter should be chosen – for a child, usually a parent or a guardian who will ensure that the child takes the medication as instructed and can report back. For adolescents, they often take responsibility for self-administration but they may also want or need support so it is important to listen to and understand their needs and respect their preferences.  Education and counselling of the child, adolescent and carers are always necessary, including or especially for TPT to convince that someone who is well needs to take treatment for some weeks or even months</a:t>
            </a:r>
            <a:r>
              <a:rPr lang="en-US"/>
              <a:t>. Register </a:t>
            </a:r>
            <a:r>
              <a:rPr lang="en-US" dirty="0"/>
              <a:t>treatment in the correct register and record treatment details as well as weight and other relevant management details in the child’s health book and clinic records, and ask the patient or guarding to bring these to each follow-up visit. </a:t>
            </a:r>
            <a:endParaRPr lang="en-AU" dirty="0"/>
          </a:p>
        </p:txBody>
      </p:sp>
      <p:sp>
        <p:nvSpPr>
          <p:cNvPr id="4" name="Slide Number Placeholder 3">
            <a:extLst>
              <a:ext uri="{FF2B5EF4-FFF2-40B4-BE49-F238E27FC236}">
                <a16:creationId xmlns:a16="http://schemas.microsoft.com/office/drawing/2014/main" id="{FB567C08-851E-972F-80BB-188EBC62B715}"/>
              </a:ext>
            </a:extLst>
          </p:cNvPr>
          <p:cNvSpPr>
            <a:spLocks noGrp="1"/>
          </p:cNvSpPr>
          <p:nvPr>
            <p:ph type="sldNum" sz="quarter" idx="5"/>
          </p:nvPr>
        </p:nvSpPr>
        <p:spPr/>
        <p:txBody>
          <a:bodyPr/>
          <a:lstStyle/>
          <a:p>
            <a:fld id="{C7F4848C-8750-3449-98BE-B5DAC7E89AF3}" type="slidenum">
              <a:rPr lang="fr-FR" altLang="en-US" smtClean="0"/>
              <a:pPr/>
              <a:t>9</a:t>
            </a:fld>
            <a:endParaRPr lang="fr-FR" altLang="en-US" dirty="0"/>
          </a:p>
        </p:txBody>
      </p:sp>
    </p:spTree>
    <p:extLst>
      <p:ext uri="{BB962C8B-B14F-4D97-AF65-F5344CB8AC3E}">
        <p14:creationId xmlns:p14="http://schemas.microsoft.com/office/powerpoint/2010/main" val="1287403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3234167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nchor="ct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06470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2209149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p:txBody>
          <a:bodyPr anchor="ct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1317579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3548123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r X 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1341100" cy="1116013"/>
          </a:xfrm>
        </p:spPr>
        <p:txBody>
          <a:bodyPr anchor="ct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a:ln>
                <a:noFill/>
              </a:ln>
              <a:solidFill>
                <a:srgbClr val="043673"/>
              </a:solidFill>
              <a:effectLst/>
              <a:uLnTx/>
              <a:uFillTx/>
              <a:latin typeface="Calibri"/>
              <a:ea typeface="+mn-ea"/>
              <a:cs typeface="+mn-cs"/>
            </a:endParaRPr>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615805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nchor="ct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469936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2200">
                <a:solidFill>
                  <a:srgbClr val="043673"/>
                </a:solidFill>
              </a:defRPr>
            </a:lvl1pPr>
            <a:lvl2pPr>
              <a:defRPr>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Tree>
    <p:extLst>
      <p:ext uri="{BB962C8B-B14F-4D97-AF65-F5344CB8AC3E}">
        <p14:creationId xmlns:p14="http://schemas.microsoft.com/office/powerpoint/2010/main" val="4048338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a:xfrm>
            <a:off x="695325" y="188913"/>
            <a:ext cx="9114500" cy="1116012"/>
          </a:xfrm>
        </p:spPr>
        <p:txBody>
          <a:bodyPr anchor="ctr"/>
          <a:lstStyle>
            <a:lvl1pPr>
              <a:defRPr/>
            </a:lvl1pPr>
          </a:lstStyle>
          <a:p>
            <a:r>
              <a:rPr lang="en-US" dirty="0"/>
              <a:t>Practical exercise – case study</a:t>
            </a:r>
            <a:endParaRPr lang="en-ZA" dirty="0"/>
          </a:p>
        </p:txBody>
      </p:sp>
      <p:pic>
        <p:nvPicPr>
          <p:cNvPr id="5" name="Picture 4" descr="A blue icon of a doctor at a podium&#10;&#10;Description automatically generated">
            <a:extLst>
              <a:ext uri="{FF2B5EF4-FFF2-40B4-BE49-F238E27FC236}">
                <a16:creationId xmlns:a16="http://schemas.microsoft.com/office/drawing/2014/main" id="{0227FC1A-DEAF-01A0-2D2E-2F3B08CC3FA9}"/>
              </a:ext>
            </a:extLst>
          </p:cNvPr>
          <p:cNvPicPr>
            <a:picLocks noChangeAspect="1"/>
          </p:cNvPicPr>
          <p:nvPr userDrawn="1"/>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r="34393"/>
          <a:stretch/>
        </p:blipFill>
        <p:spPr>
          <a:xfrm>
            <a:off x="10050560" y="188913"/>
            <a:ext cx="1301653" cy="1116012"/>
          </a:xfrm>
          <a:prstGeom prst="rect">
            <a:avLst/>
          </a:prstGeom>
        </p:spPr>
      </p:pic>
      <p:sp>
        <p:nvSpPr>
          <p:cNvPr id="4" name="Content Placeholder 3">
            <a:extLst>
              <a:ext uri="{FF2B5EF4-FFF2-40B4-BE49-F238E27FC236}">
                <a16:creationId xmlns:a16="http://schemas.microsoft.com/office/drawing/2014/main" id="{FEE597E5-CCD1-5B35-123F-4B45439E820F}"/>
              </a:ext>
            </a:extLst>
          </p:cNvPr>
          <p:cNvSpPr>
            <a:spLocks noGrp="1"/>
          </p:cNvSpPr>
          <p:nvPr>
            <p:ph sz="quarter" idx="10"/>
          </p:nvPr>
        </p:nvSpPr>
        <p:spPr>
          <a:xfrm>
            <a:off x="2705100" y="1612900"/>
            <a:ext cx="8788400" cy="2247900"/>
          </a:xfrm>
        </p:spPr>
        <p:txBody>
          <a:bodyPr>
            <a:normAutofit/>
          </a:bodyPr>
          <a:lstStyle>
            <a:lvl1pPr>
              <a:defRPr sz="1800">
                <a:solidFill>
                  <a:srgbClr val="043673"/>
                </a:solidFill>
              </a:defRPr>
            </a:lvl1pPr>
            <a:lvl2pPr>
              <a:defRPr sz="1800">
                <a:solidFill>
                  <a:srgbClr val="043673"/>
                </a:solidFill>
              </a:defRPr>
            </a:lvl2pPr>
          </a:lstStyle>
          <a:p>
            <a:pPr lvl="0"/>
            <a:r>
              <a:rPr lang="en-US" dirty="0"/>
              <a:t>Click to edit Master text style</a:t>
            </a:r>
          </a:p>
          <a:p>
            <a:pPr lvl="0"/>
            <a:r>
              <a:rPr lang="en-US" dirty="0"/>
              <a:t>ABC</a:t>
            </a:r>
          </a:p>
          <a:p>
            <a:pPr lvl="0"/>
            <a:r>
              <a:rPr lang="en-US" dirty="0" err="1"/>
              <a:t>Acb</a:t>
            </a:r>
            <a:endParaRPr lang="en-US" dirty="0"/>
          </a:p>
          <a:p>
            <a:pPr lvl="0"/>
            <a:r>
              <a:rPr lang="en-US" dirty="0" err="1"/>
              <a:t>Abc</a:t>
            </a:r>
            <a:endParaRPr lang="en-US" dirty="0"/>
          </a:p>
          <a:p>
            <a:pPr lvl="1"/>
            <a:r>
              <a:rPr lang="en-US" dirty="0" err="1"/>
              <a:t>Abc</a:t>
            </a:r>
            <a:endParaRPr lang="en-US" dirty="0"/>
          </a:p>
        </p:txBody>
      </p:sp>
      <p:sp>
        <p:nvSpPr>
          <p:cNvPr id="7" name="Text Placeholder 6">
            <a:extLst>
              <a:ext uri="{FF2B5EF4-FFF2-40B4-BE49-F238E27FC236}">
                <a16:creationId xmlns:a16="http://schemas.microsoft.com/office/drawing/2014/main" id="{C203621D-8384-EE34-AE88-C629AD76A5D5}"/>
              </a:ext>
            </a:extLst>
          </p:cNvPr>
          <p:cNvSpPr>
            <a:spLocks noGrp="1"/>
          </p:cNvSpPr>
          <p:nvPr>
            <p:ph type="body" sz="quarter" idx="11"/>
          </p:nvPr>
        </p:nvSpPr>
        <p:spPr>
          <a:xfrm>
            <a:off x="695324" y="4048125"/>
            <a:ext cx="10798175" cy="2555875"/>
          </a:xfrm>
          <a:solidFill>
            <a:srgbClr val="0060A0"/>
          </a:solidFill>
          <a:ln>
            <a:solidFill>
              <a:srgbClr val="FFC000"/>
            </a:solidFill>
          </a:ln>
        </p:spPr>
        <p:txBody>
          <a:bodyPr>
            <a:normAutofit/>
          </a:bodyPr>
          <a:lstStyle>
            <a:lvl1pPr>
              <a:defRPr sz="2000">
                <a:solidFill>
                  <a:schemeClr val="bg2"/>
                </a:solidFill>
              </a:defRPr>
            </a:lvl1pPr>
            <a:lvl2pPr>
              <a:defRPr sz="2000">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736941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ectur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Lecture style</a:t>
            </a:r>
            <a:endParaRPr lang="en-ZA" dirty="0"/>
          </a:p>
        </p:txBody>
      </p:sp>
      <p:pic>
        <p:nvPicPr>
          <p:cNvPr id="7" name="Picture 6">
            <a:extLst>
              <a:ext uri="{FF2B5EF4-FFF2-40B4-BE49-F238E27FC236}">
                <a16:creationId xmlns:a16="http://schemas.microsoft.com/office/drawing/2014/main" id="{1C503B37-E2FC-1714-54B4-7387E111A129}"/>
              </a:ext>
            </a:extLst>
          </p:cNvPr>
          <p:cNvPicPr>
            <a:picLocks noChangeAspect="1"/>
          </p:cNvPicPr>
          <p:nvPr userDrawn="1"/>
        </p:nvPicPr>
        <p:blipFill rotWithShape="1">
          <a:blip r:embed="rId2">
            <a:duotone>
              <a:schemeClr val="accent1">
                <a:shade val="45000"/>
                <a:satMod val="135000"/>
              </a:schemeClr>
              <a:prstClr val="white"/>
            </a:duotone>
          </a:blip>
          <a:srcRect l="4031" t="7508" r="5188" b="11998"/>
          <a:stretch/>
        </p:blipFill>
        <p:spPr>
          <a:xfrm>
            <a:off x="10212127" y="338765"/>
            <a:ext cx="1207433" cy="966160"/>
          </a:xfrm>
          <a:prstGeom prst="rect">
            <a:avLst/>
          </a:prstGeom>
        </p:spPr>
      </p:pic>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Tree>
    <p:extLst>
      <p:ext uri="{BB962C8B-B14F-4D97-AF65-F5344CB8AC3E}">
        <p14:creationId xmlns:p14="http://schemas.microsoft.com/office/powerpoint/2010/main" val="10740657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ork in pai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work in pairs</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spTree>
    <p:extLst>
      <p:ext uri="{BB962C8B-B14F-4D97-AF65-F5344CB8AC3E}">
        <p14:creationId xmlns:p14="http://schemas.microsoft.com/office/powerpoint/2010/main" val="59212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78929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Work in pair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096000" y="2284396"/>
            <a:ext cx="5110579" cy="2796466"/>
          </a:xfrm>
          <a:prstGeom prst="rect">
            <a:avLst/>
          </a:prstGeom>
          <a:solidFill>
            <a:schemeClr val="bg2">
              <a:lumMod val="95000"/>
            </a:schemeClr>
          </a:solidFill>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p:txBody>
      </p:sp>
      <p:pic>
        <p:nvPicPr>
          <p:cNvPr id="5" name="Picture 4">
            <a:extLst>
              <a:ext uri="{FF2B5EF4-FFF2-40B4-BE49-F238E27FC236}">
                <a16:creationId xmlns:a16="http://schemas.microsoft.com/office/drawing/2014/main" id="{8FD5ECEA-105A-F662-F644-31B10FC9325F}"/>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47288" y="188913"/>
            <a:ext cx="1304925" cy="1116012"/>
          </a:xfrm>
          <a:prstGeom prst="rect">
            <a:avLst/>
          </a:prstGeom>
        </p:spPr>
      </p:pic>
      <p:pic>
        <p:nvPicPr>
          <p:cNvPr id="3" name="Picture 2">
            <a:extLst>
              <a:ext uri="{FF2B5EF4-FFF2-40B4-BE49-F238E27FC236}">
                <a16:creationId xmlns:a16="http://schemas.microsoft.com/office/drawing/2014/main" id="{1965AC09-8141-D321-D609-3FAC8BFA3D57}"/>
              </a:ext>
            </a:extLst>
          </p:cNvPr>
          <p:cNvPicPr>
            <a:picLocks noChangeAspect="1"/>
          </p:cNvPicPr>
          <p:nvPr userDrawn="1"/>
        </p:nvPicPr>
        <p:blipFill rotWithShape="1">
          <a:blip r:embed="rId3">
            <a:duotone>
              <a:schemeClr val="accent1">
                <a:shade val="45000"/>
                <a:satMod val="135000"/>
              </a:schemeClr>
              <a:prstClr val="white"/>
            </a:duotone>
          </a:blip>
          <a:srcRect t="8537"/>
          <a:stretch/>
        </p:blipFill>
        <p:spPr>
          <a:xfrm>
            <a:off x="7310783" y="188913"/>
            <a:ext cx="1759869" cy="1116012"/>
          </a:xfrm>
          <a:prstGeom prst="rect">
            <a:avLst/>
          </a:prstGeom>
        </p:spPr>
      </p:pic>
      <p:pic>
        <p:nvPicPr>
          <p:cNvPr id="4" name="Picture 3" descr="A blue icon of a doctor at a podium&#10;&#10;Description automatically generated">
            <a:extLst>
              <a:ext uri="{FF2B5EF4-FFF2-40B4-BE49-F238E27FC236}">
                <a16:creationId xmlns:a16="http://schemas.microsoft.com/office/drawing/2014/main" id="{CA549ED9-B077-77EB-B8AC-0ECFC6920C72}"/>
              </a:ext>
            </a:extLst>
          </p:cNvPr>
          <p:cNvPicPr>
            <a:picLocks noChangeAspect="1"/>
          </p:cNvPicPr>
          <p:nvPr userDrawn="1"/>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33959"/>
          <a:stretch/>
        </p:blipFill>
        <p:spPr>
          <a:xfrm>
            <a:off x="1246449" y="2071749"/>
            <a:ext cx="3505200" cy="2985501"/>
          </a:xfrm>
          <a:prstGeom prst="rect">
            <a:avLst/>
          </a:prstGeom>
        </p:spPr>
      </p:pic>
      <p:sp>
        <p:nvSpPr>
          <p:cNvPr id="6" name="TextBox 5">
            <a:extLst>
              <a:ext uri="{FF2B5EF4-FFF2-40B4-BE49-F238E27FC236}">
                <a16:creationId xmlns:a16="http://schemas.microsoft.com/office/drawing/2014/main" id="{D58036B7-1164-816C-7AB0-EE2FEB0FBD9B}"/>
              </a:ext>
            </a:extLst>
          </p:cNvPr>
          <p:cNvSpPr txBox="1"/>
          <p:nvPr userDrawn="1"/>
        </p:nvSpPr>
        <p:spPr>
          <a:xfrm>
            <a:off x="985421" y="392976"/>
            <a:ext cx="6178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4000" b="1" i="0" u="none" strike="noStrike" kern="1200" cap="none" spc="0" normalizeH="0" baseline="0" noProof="0" dirty="0">
                <a:ln>
                  <a:noFill/>
                </a:ln>
                <a:solidFill>
                  <a:srgbClr val="043673"/>
                </a:solidFill>
                <a:effectLst/>
                <a:uLnTx/>
                <a:uFillTx/>
                <a:latin typeface="Calibri"/>
                <a:ea typeface="+mn-ea"/>
                <a:cs typeface="+mn-cs"/>
              </a:rPr>
              <a:t>Case study activity</a:t>
            </a:r>
          </a:p>
        </p:txBody>
      </p:sp>
    </p:spTree>
    <p:extLst>
      <p:ext uri="{BB962C8B-B14F-4D97-AF65-F5344CB8AC3E}">
        <p14:creationId xmlns:p14="http://schemas.microsoft.com/office/powerpoint/2010/main" val="508499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ole pl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ZA" dirty="0"/>
              <a:t>Activity – role play</a:t>
            </a: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76048AE-A945-4FF5-357E-7C06ADBB068D}"/>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67950" y="188913"/>
            <a:ext cx="1084263" cy="1084263"/>
          </a:xfrm>
          <a:prstGeom prst="rect">
            <a:avLst/>
          </a:prstGeom>
        </p:spPr>
      </p:pic>
    </p:spTree>
    <p:extLst>
      <p:ext uri="{BB962C8B-B14F-4D97-AF65-F5344CB8AC3E}">
        <p14:creationId xmlns:p14="http://schemas.microsoft.com/office/powerpoint/2010/main" val="1804552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discuss in small groups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596E9AF6-B0A0-E30E-CFFE-AED1F07A01A9}"/>
              </a:ext>
            </a:extLst>
          </p:cNvPr>
          <p:cNvPicPr>
            <a:picLocks noChangeAspect="1"/>
          </p:cNvPicPr>
          <p:nvPr userDrawn="1"/>
        </p:nvPicPr>
        <p:blipFill rotWithShape="1">
          <a:blip r:embed="rId2">
            <a:duotone>
              <a:schemeClr val="accent1">
                <a:shade val="45000"/>
                <a:satMod val="135000"/>
              </a:schemeClr>
              <a:prstClr val="white"/>
            </a:duotone>
          </a:blip>
          <a:srcRect t="8537"/>
          <a:stretch/>
        </p:blipFill>
        <p:spPr>
          <a:xfrm>
            <a:off x="9592344" y="188913"/>
            <a:ext cx="1759869" cy="1116012"/>
          </a:xfrm>
          <a:prstGeom prst="rect">
            <a:avLst/>
          </a:prstGeom>
        </p:spPr>
      </p:pic>
    </p:spTree>
    <p:extLst>
      <p:ext uri="{BB962C8B-B14F-4D97-AF65-F5344CB8AC3E}">
        <p14:creationId xmlns:p14="http://schemas.microsoft.com/office/powerpoint/2010/main" val="2037458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grou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large group discussion</a:t>
            </a:r>
            <a:endParaRPr lang="en-ZA" dirty="0"/>
          </a:p>
        </p:txBody>
      </p:sp>
      <p:sp>
        <p:nvSpPr>
          <p:cNvPr id="3" name="Footer Placeholder 2">
            <a:extLst>
              <a:ext uri="{FF2B5EF4-FFF2-40B4-BE49-F238E27FC236}">
                <a16:creationId xmlns:a16="http://schemas.microsoft.com/office/drawing/2014/main" id="{D127EC0A-0D18-FE3C-B415-33D69FE5AD6B}"/>
              </a:ext>
            </a:extLst>
          </p:cNvPr>
          <p:cNvSpPr>
            <a:spLocks noGrp="1"/>
          </p:cNvSpPr>
          <p:nvPr>
            <p:ph type="ftr" sz="quarter" idx="10"/>
          </p:nvPr>
        </p:nvSpPr>
        <p:spPr>
          <a:xfrm>
            <a:off x="2717321" y="6308726"/>
            <a:ext cx="7953821" cy="419726"/>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TITLE OF THE MODULE </a:t>
            </a: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5EEEFFA6-7B27-B1B4-E287-A3FAC73871B7}"/>
              </a:ext>
            </a:extLst>
          </p:cNvPr>
          <p:cNvSpPr>
            <a:spLocks noGrp="1"/>
          </p:cNvSpPr>
          <p:nvPr>
            <p:ph type="sldNum" sz="quarter" idx="11"/>
          </p:nvPr>
        </p:nvSpPr>
        <p:spPr>
          <a:xfrm>
            <a:off x="11419560" y="6308726"/>
            <a:ext cx="616865" cy="4333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a:ln>
                  <a:noFill/>
                </a:ln>
                <a:solidFill>
                  <a:srgbClr val="043673"/>
                </a:solidFill>
                <a:effectLst/>
                <a:uLnTx/>
                <a:uFillTx/>
                <a:latin typeface="Calibri"/>
                <a:ea typeface="+mn-ea"/>
                <a:cs typeface="+mn-cs"/>
              </a:rPr>
              <a:t>| </a:t>
            </a:r>
            <a:fld id="{85FBEC4C-3780-454A-B619-D959358895F7}" type="slidenum">
              <a:rPr kumimoji="0" lang="en-ZA" sz="1800" b="0" i="0" u="none" strike="noStrike" kern="1200" cap="none" spc="0" normalizeH="0" baseline="0" noProof="0" smtClean="0">
                <a:ln>
                  <a:noFill/>
                </a:ln>
                <a:solidFill>
                  <a:srgbClr val="043673"/>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9FE56B36-F0DC-A03D-2225-BBEBE7BC9E59}"/>
              </a:ext>
            </a:extLst>
          </p:cNvPr>
          <p:cNvPicPr>
            <a:picLocks noChangeAspect="1"/>
          </p:cNvPicPr>
          <p:nvPr userDrawn="1"/>
        </p:nvPicPr>
        <p:blipFill>
          <a:blip r:embed="rId2">
            <a:duotone>
              <a:schemeClr val="accent1">
                <a:shade val="45000"/>
                <a:satMod val="135000"/>
              </a:schemeClr>
              <a:prstClr val="white"/>
            </a:duotone>
          </a:blip>
          <a:stretch>
            <a:fillRect/>
          </a:stretch>
        </p:blipFill>
        <p:spPr>
          <a:xfrm flipH="1">
            <a:off x="9636666" y="399497"/>
            <a:ext cx="1715547" cy="905428"/>
          </a:xfrm>
          <a:prstGeom prst="rect">
            <a:avLst/>
          </a:prstGeom>
        </p:spPr>
      </p:pic>
    </p:spTree>
    <p:extLst>
      <p:ext uri="{BB962C8B-B14F-4D97-AF65-F5344CB8AC3E}">
        <p14:creationId xmlns:p14="http://schemas.microsoft.com/office/powerpoint/2010/main" val="2296156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497960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nchor="ct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1697042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Wrap up and questions</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CE3EB84-E5FF-C812-FA81-B4BE059B8C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29724" y="226332"/>
            <a:ext cx="1122489" cy="1078593"/>
          </a:xfrm>
          <a:prstGeom prst="rect">
            <a:avLst/>
          </a:prstGeom>
        </p:spPr>
      </p:pic>
    </p:spTree>
    <p:extLst>
      <p:ext uri="{BB962C8B-B14F-4D97-AF65-F5344CB8AC3E}">
        <p14:creationId xmlns:p14="http://schemas.microsoft.com/office/powerpoint/2010/main" val="11888247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nchor="ct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1991297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nchor="ctr"/>
          <a:lstStyle>
            <a:lvl1pPr>
              <a:defRPr/>
            </a:lvl1pPr>
          </a:lstStyle>
          <a:p>
            <a:r>
              <a:rPr lang="en-US" dirty="0"/>
              <a:t>Title and blank slide</a:t>
            </a:r>
            <a:endParaRPr lang="en-ZA" dirty="0"/>
          </a:p>
        </p:txBody>
      </p:sp>
    </p:spTree>
    <p:extLst>
      <p:ext uri="{BB962C8B-B14F-4D97-AF65-F5344CB8AC3E}">
        <p14:creationId xmlns:p14="http://schemas.microsoft.com/office/powerpoint/2010/main" val="2670266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3325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I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A9A55-B0D9-2E6F-7B85-A947FF8977AF}"/>
              </a:ext>
            </a:extLst>
          </p:cNvPr>
          <p:cNvSpPr>
            <a:spLocks noGrp="1"/>
          </p:cNvSpPr>
          <p:nvPr>
            <p:ph type="title" hasCustomPrompt="1"/>
          </p:nvPr>
        </p:nvSpPr>
        <p:spPr>
          <a:xfrm>
            <a:off x="695325" y="188913"/>
            <a:ext cx="9276811" cy="1116012"/>
          </a:xfrm>
        </p:spPr>
        <p:txBody>
          <a:bodyPr anchor="ctr"/>
          <a:lstStyle>
            <a:lvl1pPr>
              <a:defRPr/>
            </a:lvl1pPr>
          </a:lstStyle>
          <a:p>
            <a:r>
              <a:rPr lang="en-US" dirty="0"/>
              <a:t>Declaration of interests</a:t>
            </a:r>
            <a:endParaRPr lang="en-ZA" dirty="0"/>
          </a:p>
        </p:txBody>
      </p:sp>
      <p:pic>
        <p:nvPicPr>
          <p:cNvPr id="4" name="Picture 3">
            <a:extLst>
              <a:ext uri="{FF2B5EF4-FFF2-40B4-BE49-F238E27FC236}">
                <a16:creationId xmlns:a16="http://schemas.microsoft.com/office/drawing/2014/main" id="{9F422519-FACA-74A1-5A18-C371B39A681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66576" y="188914"/>
            <a:ext cx="766610" cy="1116011"/>
          </a:xfrm>
          <a:prstGeom prst="rect">
            <a:avLst/>
          </a:prstGeom>
        </p:spPr>
      </p:pic>
      <p:sp>
        <p:nvSpPr>
          <p:cNvPr id="6" name="Text Placeholder 5">
            <a:extLst>
              <a:ext uri="{FF2B5EF4-FFF2-40B4-BE49-F238E27FC236}">
                <a16:creationId xmlns:a16="http://schemas.microsoft.com/office/drawing/2014/main" id="{2A5788F9-AFA3-0704-9066-BFFBE2D01062}"/>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3"/>
            <a:r>
              <a:rPr lang="en-US" dirty="0"/>
              <a:t>Fifth level</a:t>
            </a:r>
            <a:endParaRPr lang="en-ZA" dirty="0"/>
          </a:p>
        </p:txBody>
      </p:sp>
    </p:spTree>
    <p:extLst>
      <p:ext uri="{BB962C8B-B14F-4D97-AF65-F5344CB8AC3E}">
        <p14:creationId xmlns:p14="http://schemas.microsoft.com/office/powerpoint/2010/main" val="1222745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326BB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61E033-F0FF-7524-41F2-041FC0217A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740" y="-1"/>
            <a:ext cx="3499937" cy="823515"/>
          </a:xfrm>
          <a:prstGeom prst="rect">
            <a:avLst/>
          </a:prstGeom>
        </p:spPr>
      </p:pic>
      <p:sp>
        <p:nvSpPr>
          <p:cNvPr id="2" name="Title 1">
            <a:extLst>
              <a:ext uri="{FF2B5EF4-FFF2-40B4-BE49-F238E27FC236}">
                <a16:creationId xmlns:a16="http://schemas.microsoft.com/office/drawing/2014/main" id="{B21F95F9-400F-1EC0-9FA5-C2A885E025CE}"/>
              </a:ext>
            </a:extLst>
          </p:cNvPr>
          <p:cNvSpPr>
            <a:spLocks noGrp="1"/>
          </p:cNvSpPr>
          <p:nvPr>
            <p:ph type="ctrTitle" hasCustomPrompt="1"/>
          </p:nvPr>
        </p:nvSpPr>
        <p:spPr>
          <a:xfrm>
            <a:off x="2038350" y="2349500"/>
            <a:ext cx="8629650" cy="1160462"/>
          </a:xfrm>
        </p:spPr>
        <p:txBody>
          <a:bodyPr anchor="b">
            <a:noAutofit/>
          </a:bodyPr>
          <a:lstStyle>
            <a:lvl1pPr algn="ctr">
              <a:defRPr sz="4800" b="1">
                <a:solidFill>
                  <a:schemeClr val="accent2"/>
                </a:solidFill>
                <a:latin typeface="Helvetica" panose="020B0604020202020204" pitchFamily="34" charset="0"/>
                <a:cs typeface="Helvetica" panose="020B0604020202020204" pitchFamily="34" charset="0"/>
              </a:defRPr>
            </a:lvl1pPr>
          </a:lstStyle>
          <a:p>
            <a:r>
              <a:rPr lang="en-US" dirty="0"/>
              <a:t>TITLE</a:t>
            </a:r>
            <a:endParaRPr lang="en-ZA" dirty="0"/>
          </a:p>
        </p:txBody>
      </p:sp>
      <p:sp>
        <p:nvSpPr>
          <p:cNvPr id="3" name="Subtitle 2">
            <a:extLst>
              <a:ext uri="{FF2B5EF4-FFF2-40B4-BE49-F238E27FC236}">
                <a16:creationId xmlns:a16="http://schemas.microsoft.com/office/drawing/2014/main" id="{DB3FB6C4-458B-C9E8-77BD-0E9898395DD7}"/>
              </a:ext>
            </a:extLst>
          </p:cNvPr>
          <p:cNvSpPr>
            <a:spLocks noGrp="1"/>
          </p:cNvSpPr>
          <p:nvPr>
            <p:ph type="subTitle" idx="1"/>
          </p:nvPr>
        </p:nvSpPr>
        <p:spPr>
          <a:xfrm>
            <a:off x="2038350" y="3602038"/>
            <a:ext cx="8629650" cy="98901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ZA" dirty="0"/>
          </a:p>
        </p:txBody>
      </p:sp>
      <p:sp>
        <p:nvSpPr>
          <p:cNvPr id="6" name="Text Placeholder 4">
            <a:extLst>
              <a:ext uri="{FF2B5EF4-FFF2-40B4-BE49-F238E27FC236}">
                <a16:creationId xmlns:a16="http://schemas.microsoft.com/office/drawing/2014/main" id="{8D649AAE-EB86-217D-C8A0-89ABE5CE976E}"/>
              </a:ext>
            </a:extLst>
          </p:cNvPr>
          <p:cNvSpPr>
            <a:spLocks noGrp="1"/>
          </p:cNvSpPr>
          <p:nvPr>
            <p:ph type="body" sz="quarter" idx="11" hasCustomPrompt="1"/>
          </p:nvPr>
        </p:nvSpPr>
        <p:spPr>
          <a:xfrm>
            <a:off x="695325" y="5473226"/>
            <a:ext cx="3200689" cy="403699"/>
          </a:xfrm>
          <a:prstGeom prst="rect">
            <a:avLst/>
          </a:prstGeom>
        </p:spPr>
        <p:txBody>
          <a:bodyPr>
            <a:noAutofit/>
          </a:bodyPr>
          <a:lstStyle>
            <a:lvl1pPr marL="0" indent="0">
              <a:buNone/>
              <a:defRPr sz="2400" b="0">
                <a:ln>
                  <a:noFill/>
                </a:ln>
                <a:solidFill>
                  <a:srgbClr val="F3B329"/>
                </a:solidFill>
                <a:latin typeface="Helvetica" pitchFamily="2" charset="0"/>
              </a:defRPr>
            </a:lvl1pPr>
          </a:lstStyle>
          <a:p>
            <a:pPr lvl="0"/>
            <a:r>
              <a:rPr lang="en-GB" dirty="0"/>
              <a:t>Faculty name</a:t>
            </a:r>
          </a:p>
        </p:txBody>
      </p:sp>
    </p:spTree>
    <p:extLst>
      <p:ext uri="{BB962C8B-B14F-4D97-AF65-F5344CB8AC3E}">
        <p14:creationId xmlns:p14="http://schemas.microsoft.com/office/powerpoint/2010/main" val="21228484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DEAF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6540E-F18A-AA26-B95D-AE59F9792817}"/>
              </a:ext>
            </a:extLst>
          </p:cNvPr>
          <p:cNvSpPr>
            <a:spLocks noGrp="1"/>
          </p:cNvSpPr>
          <p:nvPr>
            <p:ph type="title" hasCustomPrompt="1"/>
          </p:nvPr>
        </p:nvSpPr>
        <p:spPr>
          <a:xfrm>
            <a:off x="695325" y="1381127"/>
            <a:ext cx="10656888" cy="1699473"/>
          </a:xfrm>
        </p:spPr>
        <p:txBody>
          <a:bodyPr anchor="b"/>
          <a:lstStyle>
            <a:lvl1pPr algn="ctr">
              <a:defRPr sz="6000" b="1" baseline="0">
                <a:solidFill>
                  <a:schemeClr val="accent2"/>
                </a:solidFill>
              </a:defRPr>
            </a:lvl1pPr>
          </a:lstStyle>
          <a:p>
            <a:r>
              <a:rPr lang="en-US" dirty="0"/>
              <a:t>New section</a:t>
            </a:r>
            <a:endParaRPr lang="en-ZA" dirty="0"/>
          </a:p>
        </p:txBody>
      </p:sp>
      <p:sp>
        <p:nvSpPr>
          <p:cNvPr id="10" name="Rectangle 9">
            <a:extLst>
              <a:ext uri="{FF2B5EF4-FFF2-40B4-BE49-F238E27FC236}">
                <a16:creationId xmlns:a16="http://schemas.microsoft.com/office/drawing/2014/main" id="{9AED0B04-5FAA-79D6-F2BC-70BCDF5BF24E}"/>
              </a:ext>
            </a:extLst>
          </p:cNvPr>
          <p:cNvSpPr/>
          <p:nvPr userDrawn="1"/>
        </p:nvSpPr>
        <p:spPr>
          <a:xfrm rot="5400000">
            <a:off x="6046401"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80ACD742-54D8-7F91-795A-1DFC64D261D0}"/>
              </a:ext>
            </a:extLst>
          </p:cNvPr>
          <p:cNvSpPr/>
          <p:nvPr userDrawn="1"/>
        </p:nvSpPr>
        <p:spPr>
          <a:xfrm rot="5400000">
            <a:off x="6067849" y="640998"/>
            <a:ext cx="43598"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51534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a:xfrm>
            <a:off x="695325" y="188913"/>
            <a:ext cx="9250932" cy="1116012"/>
          </a:xfrm>
        </p:spPr>
        <p:txBody>
          <a:bodyPr/>
          <a:lstStyle>
            <a:lvl1pPr>
              <a:defRPr/>
            </a:lvl1pPr>
          </a:lstStyle>
          <a:p>
            <a:r>
              <a:rPr lang="en-US" dirty="0"/>
              <a:t>Introduction</a:t>
            </a:r>
            <a:endParaRPr lang="en-ZA" dirty="0"/>
          </a:p>
        </p:txBody>
      </p:sp>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1138692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lstStyle>
            <a:lvl1pPr>
              <a:defRPr/>
            </a:lvl1pPr>
          </a:lstStyle>
          <a:p>
            <a:r>
              <a:rPr lang="en-US" dirty="0"/>
              <a:t>Learning objectives</a:t>
            </a:r>
            <a:endParaRPr lang="en-ZA" dirty="0"/>
          </a:p>
        </p:txBody>
      </p:sp>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1978261"/>
            <a:ext cx="595309" cy="622794"/>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7" y="3004530"/>
            <a:ext cx="595309" cy="622794"/>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6" y="4030799"/>
            <a:ext cx="595309" cy="622794"/>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911225" y="5057067"/>
            <a:ext cx="595309" cy="622794"/>
          </a:xfrm>
          <a:prstGeom prst="rect">
            <a:avLst/>
          </a:prstGeom>
        </p:spPr>
      </p:pic>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t>At the end of this module, participants will be able to:  </a:t>
            </a:r>
            <a:endParaRPr lang="en-US" sz="2800" b="1" dirty="0"/>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userDrawn="1">
            <p:ph type="body" sz="quarter" idx="10" hasCustomPrompt="1"/>
          </p:nvPr>
        </p:nvSpPr>
        <p:spPr>
          <a:xfrm>
            <a:off x="1633537" y="1978261"/>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userDrawn="1">
            <p:ph type="body" sz="quarter" idx="11" hasCustomPrompt="1"/>
          </p:nvPr>
        </p:nvSpPr>
        <p:spPr>
          <a:xfrm>
            <a:off x="1633537" y="3004530"/>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userDrawn="1">
            <p:ph type="body" sz="quarter" idx="12" hasCustomPrompt="1"/>
          </p:nvPr>
        </p:nvSpPr>
        <p:spPr>
          <a:xfrm>
            <a:off x="1633537" y="4030799"/>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userDrawn="1">
            <p:ph type="body" sz="quarter" idx="13" hasCustomPrompt="1"/>
          </p:nvPr>
        </p:nvSpPr>
        <p:spPr>
          <a:xfrm>
            <a:off x="1633537" y="5057067"/>
            <a:ext cx="9718676" cy="622794"/>
          </a:xfrm>
        </p:spPr>
        <p:txBody>
          <a:bodyPr anchor="ctr">
            <a:normAutofit/>
          </a:bodyPr>
          <a:lstStyle>
            <a:lvl1pPr marL="0" indent="0">
              <a:buNone/>
              <a:defRPr sz="24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2537469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Tree>
    <p:extLst>
      <p:ext uri="{BB962C8B-B14F-4D97-AF65-F5344CB8AC3E}">
        <p14:creationId xmlns:p14="http://schemas.microsoft.com/office/powerpoint/2010/main" val="3309161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9337196" cy="1116012"/>
          </a:xfrm>
        </p:spPr>
        <p:txBody>
          <a:bodyP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207921" y="18975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We invite you to use the ‘Discussion forum’ tab to share with other participants:</a:t>
            </a:r>
          </a:p>
          <a:p>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Tree>
    <p:extLst>
      <p:ext uri="{BB962C8B-B14F-4D97-AF65-F5344CB8AC3E}">
        <p14:creationId xmlns:p14="http://schemas.microsoft.com/office/powerpoint/2010/main" val="11162194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C31A2-F95A-DA3D-CE00-AF8D29910A95}"/>
              </a:ext>
            </a:extLst>
          </p:cNvPr>
          <p:cNvSpPr>
            <a:spLocks noGrp="1"/>
          </p:cNvSpPr>
          <p:nvPr>
            <p:ph type="title" hasCustomPrompt="1"/>
          </p:nvPr>
        </p:nvSpPr>
        <p:spPr>
          <a:xfrm>
            <a:off x="695326" y="188913"/>
            <a:ext cx="9268184" cy="1116012"/>
          </a:xfrm>
        </p:spPr>
        <p:txBody>
          <a:bodyPr/>
          <a:lstStyle>
            <a:lvl1pPr>
              <a:defRPr/>
            </a:lvl1pPr>
          </a:lstStyle>
          <a:p>
            <a:r>
              <a:rPr lang="en-US" dirty="0"/>
              <a:t>Outline </a:t>
            </a:r>
            <a:endParaRPr lang="en-ZA" dirty="0"/>
          </a:p>
        </p:txBody>
      </p:sp>
      <p:pic>
        <p:nvPicPr>
          <p:cNvPr id="10" name="Picture 9">
            <a:extLst>
              <a:ext uri="{FF2B5EF4-FFF2-40B4-BE49-F238E27FC236}">
                <a16:creationId xmlns:a16="http://schemas.microsoft.com/office/drawing/2014/main" id="{CCA00376-3FE7-24C2-C4CC-64718B6542A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10087763" y="188913"/>
            <a:ext cx="1151045" cy="1116013"/>
          </a:xfrm>
          <a:prstGeom prst="rect">
            <a:avLst/>
          </a:prstGeom>
        </p:spPr>
      </p:pic>
      <p:sp>
        <p:nvSpPr>
          <p:cNvPr id="12" name="Text Placeholder 11">
            <a:extLst>
              <a:ext uri="{FF2B5EF4-FFF2-40B4-BE49-F238E27FC236}">
                <a16:creationId xmlns:a16="http://schemas.microsoft.com/office/drawing/2014/main" id="{4ECBD781-103C-99C9-FC69-B82193544E5B}"/>
              </a:ext>
            </a:extLst>
          </p:cNvPr>
          <p:cNvSpPr>
            <a:spLocks noGrp="1"/>
          </p:cNvSpPr>
          <p:nvPr>
            <p:ph type="body" sz="quarter" idx="10"/>
          </p:nvPr>
        </p:nvSpPr>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15696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onl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10656888" cy="1116012"/>
          </a:xfrm>
        </p:spPr>
        <p:txBody>
          <a:bodyPr anchor="ctr"/>
          <a:lstStyle>
            <a:lvl1pPr>
              <a:defRPr/>
            </a:lvl1pPr>
          </a:lstStyle>
          <a:p>
            <a:r>
              <a:rPr lang="en-US" dirty="0"/>
              <a:t>Content – text only</a:t>
            </a:r>
            <a:endParaRPr lang="en-ZA" dirty="0"/>
          </a:p>
        </p:txBody>
      </p:sp>
      <p:sp>
        <p:nvSpPr>
          <p:cNvPr id="9" name="Text Placeholder 8">
            <a:extLst>
              <a:ext uri="{FF2B5EF4-FFF2-40B4-BE49-F238E27FC236}">
                <a16:creationId xmlns:a16="http://schemas.microsoft.com/office/drawing/2014/main" id="{7CBB468A-4688-39B7-2133-A988867110ED}"/>
              </a:ext>
            </a:extLst>
          </p:cNvPr>
          <p:cNvSpPr>
            <a:spLocks noGrp="1"/>
          </p:cNvSpPr>
          <p:nvPr>
            <p:ph type="body" sz="quarter" idx="10"/>
          </p:nvPr>
        </p:nvSpPr>
        <p:spPr>
          <a:xfrm>
            <a:off x="695325" y="1376363"/>
            <a:ext cx="10656888" cy="4500562"/>
          </a:xfrm>
        </p:spPr>
        <p:txBody>
          <a:bodyPr/>
          <a:lstStyle>
            <a:lvl4pPr>
              <a:spcAft>
                <a:spcPts val="12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43673"/>
                </a:solidFill>
                <a:effectLst/>
                <a:uLnTx/>
                <a:uFillTx/>
                <a:latin typeface="Calibri"/>
                <a:ea typeface="+mn-ea"/>
                <a:cs typeface="+mn-cs"/>
              </a:rPr>
              <a:t>Click to edit Master text styles</a:t>
            </a:r>
          </a:p>
          <a:p>
            <a:pPr lvl="3"/>
            <a:endParaRPr lang="en-US" dirty="0"/>
          </a:p>
        </p:txBody>
      </p:sp>
    </p:spTree>
    <p:extLst>
      <p:ext uri="{BB962C8B-B14F-4D97-AF65-F5344CB8AC3E}">
        <p14:creationId xmlns:p14="http://schemas.microsoft.com/office/powerpoint/2010/main" val="1140165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451A-2878-F168-89DE-3C66A237FEA5}"/>
              </a:ext>
            </a:extLst>
          </p:cNvPr>
          <p:cNvSpPr>
            <a:spLocks noGrp="1"/>
          </p:cNvSpPr>
          <p:nvPr>
            <p:ph type="title" hasCustomPrompt="1"/>
          </p:nvPr>
        </p:nvSpPr>
        <p:spPr>
          <a:xfrm>
            <a:off x="695325" y="188913"/>
            <a:ext cx="10656888" cy="1116012"/>
          </a:xfrm>
        </p:spPr>
        <p:txBody>
          <a:bodyPr/>
          <a:lstStyle>
            <a:lvl1pPr>
              <a:defRPr/>
            </a:lvl1pPr>
          </a:lstStyle>
          <a:p>
            <a:r>
              <a:rPr lang="en-US" dirty="0"/>
              <a:t>Content – text and image </a:t>
            </a:r>
            <a:endParaRPr lang="en-ZA" dirty="0"/>
          </a:p>
        </p:txBody>
      </p:sp>
      <p:sp>
        <p:nvSpPr>
          <p:cNvPr id="3" name="Content Placeholder 2">
            <a:extLst>
              <a:ext uri="{FF2B5EF4-FFF2-40B4-BE49-F238E27FC236}">
                <a16:creationId xmlns:a16="http://schemas.microsoft.com/office/drawing/2014/main" id="{2093AB69-F41C-C45C-AB38-47470880663E}"/>
              </a:ext>
            </a:extLst>
          </p:cNvPr>
          <p:cNvSpPr>
            <a:spLocks noGrp="1"/>
          </p:cNvSpPr>
          <p:nvPr>
            <p:ph sz="half" idx="1"/>
          </p:nvPr>
        </p:nvSpPr>
        <p:spPr>
          <a:xfrm>
            <a:off x="695325" y="1376363"/>
            <a:ext cx="4953000" cy="4500562"/>
          </a:xfrm>
          <a:prstGeom prst="rect">
            <a:avLst/>
          </a:prstGeom>
        </p:spPr>
        <p:txBody>
          <a:body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A8FA2BA6-0A5A-0008-630B-E38E416150C7}"/>
              </a:ext>
            </a:extLst>
          </p:cNvPr>
          <p:cNvSpPr>
            <a:spLocks noGrp="1"/>
          </p:cNvSpPr>
          <p:nvPr>
            <p:ph sz="half" idx="2" hasCustomPrompt="1"/>
          </p:nvPr>
        </p:nvSpPr>
        <p:spPr>
          <a:xfrm>
            <a:off x="6226629" y="1376363"/>
            <a:ext cx="5125584" cy="4500562"/>
          </a:xfrm>
          <a:prstGeom prst="rect">
            <a:avLst/>
          </a:prstGeom>
        </p:spPr>
        <p:txBody>
          <a:bodyPr anchor="ctr"/>
          <a:lstStyle>
            <a:lvl1pPr marL="0" indent="0" algn="ctr">
              <a:buNone/>
              <a:defRPr i="1"/>
            </a:lvl1pPr>
          </a:lstStyle>
          <a:p>
            <a:pPr lvl="0"/>
            <a:r>
              <a:rPr lang="en-US" dirty="0"/>
              <a:t>Insert image</a:t>
            </a:r>
          </a:p>
        </p:txBody>
      </p:sp>
    </p:spTree>
    <p:extLst>
      <p:ext uri="{BB962C8B-B14F-4D97-AF65-F5344CB8AC3E}">
        <p14:creationId xmlns:p14="http://schemas.microsoft.com/office/powerpoint/2010/main" val="2272792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or Xrays -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C65D18-9A45-001D-0702-3D03B6DCD68C}"/>
              </a:ext>
            </a:extLst>
          </p:cNvPr>
          <p:cNvSpPr/>
          <p:nvPr userDrawn="1"/>
        </p:nvSpPr>
        <p:spPr>
          <a:xfrm>
            <a:off x="6320473" y="1397146"/>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82941170-EBB0-0B96-7EAB-34E9ED79C92A}"/>
              </a:ext>
            </a:extLst>
          </p:cNvPr>
          <p:cNvSpPr/>
          <p:nvPr userDrawn="1"/>
        </p:nvSpPr>
        <p:spPr>
          <a:xfrm>
            <a:off x="1929272" y="1381125"/>
            <a:ext cx="3717925"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1929272" y="4764087"/>
            <a:ext cx="3717925"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2068945" y="1482725"/>
            <a:ext cx="3417456" cy="2987675"/>
          </a:xfrm>
          <a:prstGeom prst="rect">
            <a:avLst/>
          </a:prstGeom>
        </p:spPr>
        <p:txBody>
          <a:bodyPr/>
          <a:lstStyle/>
          <a:p>
            <a:pPr lvl="0"/>
            <a:endParaRPr lang="en-ZA" dirty="0"/>
          </a:p>
        </p:txBody>
      </p:sp>
      <p:sp>
        <p:nvSpPr>
          <p:cNvPr id="5" name="Text Placeholder 4">
            <a:extLst>
              <a:ext uri="{FF2B5EF4-FFF2-40B4-BE49-F238E27FC236}">
                <a16:creationId xmlns:a16="http://schemas.microsoft.com/office/drawing/2014/main" id="{5486E38E-CC38-4691-756E-F1A99030562A}"/>
              </a:ext>
            </a:extLst>
          </p:cNvPr>
          <p:cNvSpPr>
            <a:spLocks noGrp="1"/>
          </p:cNvSpPr>
          <p:nvPr>
            <p:ph type="body" sz="quarter" idx="3"/>
          </p:nvPr>
        </p:nvSpPr>
        <p:spPr>
          <a:xfrm>
            <a:off x="6330236" y="4764087"/>
            <a:ext cx="3713620"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00585F2C-2BF9-5C61-1021-97532BF0D7D3}"/>
              </a:ext>
            </a:extLst>
          </p:cNvPr>
          <p:cNvSpPr>
            <a:spLocks noGrp="1"/>
          </p:cNvSpPr>
          <p:nvPr>
            <p:ph sz="half" idx="13"/>
          </p:nvPr>
        </p:nvSpPr>
        <p:spPr>
          <a:xfrm>
            <a:off x="6428510" y="1482725"/>
            <a:ext cx="3454399" cy="2987675"/>
          </a:xfrm>
          <a:prstGeom prst="rect">
            <a:avLst/>
          </a:prstGeom>
        </p:spPr>
        <p:txBody>
          <a:bodyPr/>
          <a:lstStyle/>
          <a:p>
            <a:pPr lvl="0"/>
            <a:endParaRPr lang="en-ZA" dirty="0"/>
          </a:p>
        </p:txBody>
      </p:sp>
    </p:spTree>
    <p:extLst>
      <p:ext uri="{BB962C8B-B14F-4D97-AF65-F5344CB8AC3E}">
        <p14:creationId xmlns:p14="http://schemas.microsoft.com/office/powerpoint/2010/main" val="9415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6B8A-051D-09C0-72F0-B87B72CED9A7}"/>
              </a:ext>
            </a:extLst>
          </p:cNvPr>
          <p:cNvSpPr>
            <a:spLocks noGrp="1"/>
          </p:cNvSpPr>
          <p:nvPr>
            <p:ph type="title" hasCustomPrompt="1"/>
          </p:nvPr>
        </p:nvSpPr>
        <p:spPr/>
        <p:txBody>
          <a:bodyPr anchor="ctr"/>
          <a:lstStyle>
            <a:lvl1pPr>
              <a:defRPr/>
            </a:lvl1pPr>
          </a:lstStyle>
          <a:p>
            <a:r>
              <a:rPr lang="en-US" dirty="0"/>
              <a:t>Introduction</a:t>
            </a:r>
            <a:endParaRPr lang="en-ZA" dirty="0"/>
          </a:p>
        </p:txBody>
      </p:sp>
      <p:pic>
        <p:nvPicPr>
          <p:cNvPr id="4" name="Picture 3">
            <a:extLst>
              <a:ext uri="{FF2B5EF4-FFF2-40B4-BE49-F238E27FC236}">
                <a16:creationId xmlns:a16="http://schemas.microsoft.com/office/drawing/2014/main" id="{E357302F-0144-6AEB-A631-59E465B9E3CC}"/>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9675813" y="-1431516"/>
            <a:ext cx="1676400" cy="1126716"/>
          </a:xfrm>
          <a:prstGeom prst="rect">
            <a:avLst/>
          </a:prstGeom>
        </p:spPr>
      </p:pic>
      <p:sp>
        <p:nvSpPr>
          <p:cNvPr id="6" name="Text Placeholder 5">
            <a:extLst>
              <a:ext uri="{FF2B5EF4-FFF2-40B4-BE49-F238E27FC236}">
                <a16:creationId xmlns:a16="http://schemas.microsoft.com/office/drawing/2014/main" id="{1325DDB4-0DD3-AC78-C9F9-852784EB6143}"/>
              </a:ext>
            </a:extLst>
          </p:cNvPr>
          <p:cNvSpPr>
            <a:spLocks noGrp="1"/>
          </p:cNvSpPr>
          <p:nvPr>
            <p:ph type="body" sz="quarter" idx="10"/>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a:extLst>
              <a:ext uri="{FF2B5EF4-FFF2-40B4-BE49-F238E27FC236}">
                <a16:creationId xmlns:a16="http://schemas.microsoft.com/office/drawing/2014/main" id="{06E090C6-9EB7-1DFA-DB6C-218E5DCBE837}"/>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10063961" y="188914"/>
            <a:ext cx="1136951" cy="1116012"/>
          </a:xfrm>
          <a:prstGeom prst="rect">
            <a:avLst/>
          </a:prstGeom>
        </p:spPr>
      </p:pic>
    </p:spTree>
    <p:extLst>
      <p:ext uri="{BB962C8B-B14F-4D97-AF65-F5344CB8AC3E}">
        <p14:creationId xmlns:p14="http://schemas.microsoft.com/office/powerpoint/2010/main" val="28844694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s or Xrays x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2941170-EBB0-0B96-7EAB-34E9ED79C92A}"/>
              </a:ext>
            </a:extLst>
          </p:cNvPr>
          <p:cNvSpPr/>
          <p:nvPr userDrawn="1"/>
        </p:nvSpPr>
        <p:spPr>
          <a:xfrm>
            <a:off x="698620"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1ACF8103-D262-2B3B-536A-6B4D40BEA22B}"/>
              </a:ext>
            </a:extLst>
          </p:cNvPr>
          <p:cNvSpPr>
            <a:spLocks noGrp="1"/>
          </p:cNvSpPr>
          <p:nvPr>
            <p:ph type="title" hasCustomPrompt="1"/>
          </p:nvPr>
        </p:nvSpPr>
        <p:spPr>
          <a:xfrm>
            <a:off x="695325" y="188913"/>
            <a:ext cx="10656888" cy="1116013"/>
          </a:xfrm>
        </p:spPr>
        <p:txBody>
          <a:bodyPr/>
          <a:lstStyle>
            <a:lvl1pPr>
              <a:defRPr/>
            </a:lvl1pPr>
          </a:lstStyle>
          <a:p>
            <a:r>
              <a:rPr lang="en-US" dirty="0"/>
              <a:t>Images or </a:t>
            </a:r>
            <a:r>
              <a:rPr lang="en-US" dirty="0" err="1"/>
              <a:t>xrays</a:t>
            </a:r>
            <a:r>
              <a:rPr lang="en-US" dirty="0"/>
              <a:t> and captions</a:t>
            </a:r>
            <a:endParaRPr lang="en-ZA" dirty="0"/>
          </a:p>
        </p:txBody>
      </p:sp>
      <p:sp>
        <p:nvSpPr>
          <p:cNvPr id="3" name="Text Placeholder 2">
            <a:extLst>
              <a:ext uri="{FF2B5EF4-FFF2-40B4-BE49-F238E27FC236}">
                <a16:creationId xmlns:a16="http://schemas.microsoft.com/office/drawing/2014/main" id="{FD5C9C2A-99E9-8822-21AE-9D7F4750D374}"/>
              </a:ext>
            </a:extLst>
          </p:cNvPr>
          <p:cNvSpPr>
            <a:spLocks noGrp="1"/>
          </p:cNvSpPr>
          <p:nvPr>
            <p:ph type="body" idx="1"/>
          </p:nvPr>
        </p:nvSpPr>
        <p:spPr>
          <a:xfrm>
            <a:off x="695325"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F88F48D-4B38-1F11-F584-BACE5BD8BC33}"/>
              </a:ext>
            </a:extLst>
          </p:cNvPr>
          <p:cNvSpPr>
            <a:spLocks noGrp="1"/>
          </p:cNvSpPr>
          <p:nvPr>
            <p:ph sz="half" idx="2"/>
          </p:nvPr>
        </p:nvSpPr>
        <p:spPr>
          <a:xfrm>
            <a:off x="832691" y="1461943"/>
            <a:ext cx="3124717" cy="2987675"/>
          </a:xfrm>
          <a:prstGeom prst="rect">
            <a:avLst/>
          </a:prstGeom>
        </p:spPr>
        <p:txBody>
          <a:bodyPr/>
          <a:lstStyle/>
          <a:p>
            <a:pPr lvl="0"/>
            <a:endParaRPr lang="en-ZA" dirty="0"/>
          </a:p>
        </p:txBody>
      </p:sp>
      <p:sp>
        <p:nvSpPr>
          <p:cNvPr id="18" name="Rectangle 17">
            <a:extLst>
              <a:ext uri="{FF2B5EF4-FFF2-40B4-BE49-F238E27FC236}">
                <a16:creationId xmlns:a16="http://schemas.microsoft.com/office/drawing/2014/main" id="{93F465C3-6D85-4A4D-498B-0E2B2B815D39}"/>
              </a:ext>
            </a:extLst>
          </p:cNvPr>
          <p:cNvSpPr/>
          <p:nvPr userDrawn="1"/>
        </p:nvSpPr>
        <p:spPr>
          <a:xfrm>
            <a:off x="7959605"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19" name="Text Placeholder 2">
            <a:extLst>
              <a:ext uri="{FF2B5EF4-FFF2-40B4-BE49-F238E27FC236}">
                <a16:creationId xmlns:a16="http://schemas.microsoft.com/office/drawing/2014/main" id="{3B99BD6E-9DAC-95B8-575B-6F8D597D40D2}"/>
              </a:ext>
            </a:extLst>
          </p:cNvPr>
          <p:cNvSpPr>
            <a:spLocks noGrp="1"/>
          </p:cNvSpPr>
          <p:nvPr>
            <p:ph type="body" idx="10"/>
          </p:nvPr>
        </p:nvSpPr>
        <p:spPr>
          <a:xfrm>
            <a:off x="7956310"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Content Placeholder 3">
            <a:extLst>
              <a:ext uri="{FF2B5EF4-FFF2-40B4-BE49-F238E27FC236}">
                <a16:creationId xmlns:a16="http://schemas.microsoft.com/office/drawing/2014/main" id="{452A05F3-FCF7-B594-F5BE-D2415C35BA53}"/>
              </a:ext>
            </a:extLst>
          </p:cNvPr>
          <p:cNvSpPr>
            <a:spLocks noGrp="1"/>
          </p:cNvSpPr>
          <p:nvPr>
            <p:ph sz="half" idx="11"/>
          </p:nvPr>
        </p:nvSpPr>
        <p:spPr>
          <a:xfrm>
            <a:off x="8093676" y="1461943"/>
            <a:ext cx="3124717" cy="2987675"/>
          </a:xfrm>
          <a:prstGeom prst="rect">
            <a:avLst/>
          </a:prstGeom>
        </p:spPr>
        <p:txBody>
          <a:bodyPr/>
          <a:lstStyle/>
          <a:p>
            <a:pPr lvl="0"/>
            <a:endParaRPr lang="en-ZA" dirty="0"/>
          </a:p>
        </p:txBody>
      </p:sp>
      <p:sp>
        <p:nvSpPr>
          <p:cNvPr id="21" name="Rectangle 20">
            <a:extLst>
              <a:ext uri="{FF2B5EF4-FFF2-40B4-BE49-F238E27FC236}">
                <a16:creationId xmlns:a16="http://schemas.microsoft.com/office/drawing/2014/main" id="{2A450F02-04B3-F107-F293-282E56AA307D}"/>
              </a:ext>
            </a:extLst>
          </p:cNvPr>
          <p:cNvSpPr/>
          <p:nvPr userDrawn="1"/>
        </p:nvSpPr>
        <p:spPr>
          <a:xfrm>
            <a:off x="4315006" y="1376363"/>
            <a:ext cx="3399446" cy="3205163"/>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a:p>
        </p:txBody>
      </p:sp>
      <p:sp>
        <p:nvSpPr>
          <p:cNvPr id="22" name="Text Placeholder 2">
            <a:extLst>
              <a:ext uri="{FF2B5EF4-FFF2-40B4-BE49-F238E27FC236}">
                <a16:creationId xmlns:a16="http://schemas.microsoft.com/office/drawing/2014/main" id="{DDC52DFB-3754-DD41-0EB4-A4BD9FD02B70}"/>
              </a:ext>
            </a:extLst>
          </p:cNvPr>
          <p:cNvSpPr>
            <a:spLocks noGrp="1"/>
          </p:cNvSpPr>
          <p:nvPr>
            <p:ph type="body" idx="12"/>
          </p:nvPr>
        </p:nvSpPr>
        <p:spPr>
          <a:xfrm>
            <a:off x="4311711" y="4743305"/>
            <a:ext cx="3399446" cy="823912"/>
          </a:xfrm>
          <a:prstGeom prst="rect">
            <a:avLst/>
          </a:prstGeom>
        </p:spPr>
        <p:txBody>
          <a:bodyPr anchor="b">
            <a:normAutofit/>
          </a:bodyPr>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a:extLst>
              <a:ext uri="{FF2B5EF4-FFF2-40B4-BE49-F238E27FC236}">
                <a16:creationId xmlns:a16="http://schemas.microsoft.com/office/drawing/2014/main" id="{9ED3AB83-DA6D-6017-7671-891BF8899440}"/>
              </a:ext>
            </a:extLst>
          </p:cNvPr>
          <p:cNvSpPr>
            <a:spLocks noGrp="1"/>
          </p:cNvSpPr>
          <p:nvPr>
            <p:ph sz="half" idx="13"/>
          </p:nvPr>
        </p:nvSpPr>
        <p:spPr>
          <a:xfrm>
            <a:off x="4449077" y="1461943"/>
            <a:ext cx="3124717" cy="2987675"/>
          </a:xfrm>
          <a:prstGeom prst="rect">
            <a:avLst/>
          </a:prstGeom>
        </p:spPr>
        <p:txBody>
          <a:bodyPr/>
          <a:lstStyle/>
          <a:p>
            <a:pPr lvl="0"/>
            <a:endParaRPr lang="en-ZA" dirty="0"/>
          </a:p>
        </p:txBody>
      </p:sp>
    </p:spTree>
    <p:extLst>
      <p:ext uri="{BB962C8B-B14F-4D97-AF65-F5344CB8AC3E}">
        <p14:creationId xmlns:p14="http://schemas.microsoft.com/office/powerpoint/2010/main" val="190227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24B1-8D8E-553E-B402-69D7D54E132B}"/>
              </a:ext>
            </a:extLst>
          </p:cNvPr>
          <p:cNvSpPr>
            <a:spLocks noGrp="1"/>
          </p:cNvSpPr>
          <p:nvPr>
            <p:ph type="title" hasCustomPrompt="1"/>
          </p:nvPr>
        </p:nvSpPr>
        <p:spPr>
          <a:xfrm>
            <a:off x="695325" y="188913"/>
            <a:ext cx="10656888" cy="1116012"/>
          </a:xfrm>
        </p:spPr>
        <p:txBody>
          <a:bodyPr/>
          <a:lstStyle>
            <a:lvl1pPr>
              <a:defRPr/>
            </a:lvl1pPr>
          </a:lstStyle>
          <a:p>
            <a:r>
              <a:rPr lang="en-US" dirty="0"/>
              <a:t>Table heading </a:t>
            </a:r>
            <a:endParaRPr lang="en-ZA" dirty="0"/>
          </a:p>
        </p:txBody>
      </p:sp>
      <p:sp>
        <p:nvSpPr>
          <p:cNvPr id="4" name="Table Placeholder 3">
            <a:extLst>
              <a:ext uri="{FF2B5EF4-FFF2-40B4-BE49-F238E27FC236}">
                <a16:creationId xmlns:a16="http://schemas.microsoft.com/office/drawing/2014/main" id="{FF3E83C3-C902-C7F1-B628-B69015E38EE4}"/>
              </a:ext>
            </a:extLst>
          </p:cNvPr>
          <p:cNvSpPr>
            <a:spLocks noGrp="1"/>
          </p:cNvSpPr>
          <p:nvPr>
            <p:ph type="tbl" sz="quarter" idx="10"/>
          </p:nvPr>
        </p:nvSpPr>
        <p:spPr>
          <a:xfrm>
            <a:off x="695325" y="2233245"/>
            <a:ext cx="10656888" cy="3643679"/>
          </a:xfrm>
        </p:spPr>
        <p:txBody>
          <a:bodyPr/>
          <a:lstStyle/>
          <a:p>
            <a:endParaRPr lang="en-ZA" dirty="0"/>
          </a:p>
        </p:txBody>
      </p:sp>
      <p:sp>
        <p:nvSpPr>
          <p:cNvPr id="6" name="Text Placeholder 5">
            <a:extLst>
              <a:ext uri="{FF2B5EF4-FFF2-40B4-BE49-F238E27FC236}">
                <a16:creationId xmlns:a16="http://schemas.microsoft.com/office/drawing/2014/main" id="{E0959375-3D9E-EA1C-4E8A-82E055181ECB}"/>
              </a:ext>
            </a:extLst>
          </p:cNvPr>
          <p:cNvSpPr>
            <a:spLocks noGrp="1"/>
          </p:cNvSpPr>
          <p:nvPr>
            <p:ph type="body" sz="quarter" idx="11" hasCustomPrompt="1"/>
          </p:nvPr>
        </p:nvSpPr>
        <p:spPr>
          <a:xfrm>
            <a:off x="695325" y="1376363"/>
            <a:ext cx="10656888" cy="698622"/>
          </a:xfrm>
        </p:spPr>
        <p:txBody>
          <a:bodyPr>
            <a:normAutofit/>
          </a:bodyPr>
          <a:lstStyle>
            <a:lvl1pPr marL="0" indent="0">
              <a:buNone/>
              <a:defRPr sz="20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 Click to edit Master text styles</a:t>
            </a:r>
            <a:endParaRPr lang="en-ZA" dirty="0"/>
          </a:p>
          <a:p>
            <a:pPr lvl="0"/>
            <a:endParaRPr lang="en-ZA" dirty="0"/>
          </a:p>
        </p:txBody>
      </p:sp>
    </p:spTree>
    <p:extLst>
      <p:ext uri="{BB962C8B-B14F-4D97-AF65-F5344CB8AC3E}">
        <p14:creationId xmlns:p14="http://schemas.microsoft.com/office/powerpoint/2010/main" val="55922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ase stu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0C57-4FAD-9D2C-F1B9-F9040204FC31}"/>
              </a:ext>
            </a:extLst>
          </p:cNvPr>
          <p:cNvSpPr>
            <a:spLocks noGrp="1"/>
          </p:cNvSpPr>
          <p:nvPr>
            <p:ph type="title" hasCustomPrompt="1"/>
          </p:nvPr>
        </p:nvSpPr>
        <p:spPr/>
        <p:txBody>
          <a:bodyPr/>
          <a:lstStyle>
            <a:lvl1pPr>
              <a:defRPr/>
            </a:lvl1pPr>
          </a:lstStyle>
          <a:p>
            <a:r>
              <a:rPr lang="en-US" dirty="0"/>
              <a:t>Practical exercise – case study</a:t>
            </a:r>
            <a:endParaRPr lang="en-ZA" dirty="0"/>
          </a:p>
        </p:txBody>
      </p:sp>
      <p:sp>
        <p:nvSpPr>
          <p:cNvPr id="6" name="Text Placeholder 5">
            <a:extLst>
              <a:ext uri="{FF2B5EF4-FFF2-40B4-BE49-F238E27FC236}">
                <a16:creationId xmlns:a16="http://schemas.microsoft.com/office/drawing/2014/main" id="{134B04F1-B7CB-95C9-62F0-A7EACCE7DC49}"/>
              </a:ext>
            </a:extLst>
          </p:cNvPr>
          <p:cNvSpPr>
            <a:spLocks noGrp="1"/>
          </p:cNvSpPr>
          <p:nvPr>
            <p:ph type="body" sz="quarter" idx="10"/>
          </p:nvPr>
        </p:nvSpPr>
        <p:spPr>
          <a:xfrm>
            <a:off x="5270500" y="1376363"/>
            <a:ext cx="6081713" cy="4500562"/>
          </a:xfrm>
        </p:spPr>
        <p:txBody>
          <a:bodyPr/>
          <a:lstStyle>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Picture Placeholder 7">
            <a:extLst>
              <a:ext uri="{FF2B5EF4-FFF2-40B4-BE49-F238E27FC236}">
                <a16:creationId xmlns:a16="http://schemas.microsoft.com/office/drawing/2014/main" id="{546D31A8-D67D-C220-8AEE-4BBA7D4FA37C}"/>
              </a:ext>
            </a:extLst>
          </p:cNvPr>
          <p:cNvSpPr>
            <a:spLocks noGrp="1"/>
          </p:cNvSpPr>
          <p:nvPr>
            <p:ph type="pic" sz="quarter" idx="11"/>
          </p:nvPr>
        </p:nvSpPr>
        <p:spPr>
          <a:xfrm>
            <a:off x="695325" y="1392238"/>
            <a:ext cx="4394200" cy="4484687"/>
          </a:xfrm>
        </p:spPr>
        <p:txBody>
          <a:bodyPr/>
          <a:lstStyle/>
          <a:p>
            <a:endParaRPr lang="en-ZA"/>
          </a:p>
        </p:txBody>
      </p:sp>
      <p:pic>
        <p:nvPicPr>
          <p:cNvPr id="5" name="Picture Placeholder 8" descr="Medical outline">
            <a:extLst>
              <a:ext uri="{FF2B5EF4-FFF2-40B4-BE49-F238E27FC236}">
                <a16:creationId xmlns:a16="http://schemas.microsoft.com/office/drawing/2014/main" id="{0B8EA750-5CE6-4048-B4B0-5EE2975E5E2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009" r="1009"/>
          <a:stretch>
            <a:fillRect/>
          </a:stretch>
        </p:blipFill>
        <p:spPr>
          <a:xfrm>
            <a:off x="10209320" y="188914"/>
            <a:ext cx="1093493" cy="1116011"/>
          </a:xfrm>
          <a:prstGeom prst="rect">
            <a:avLst/>
          </a:prstGeom>
        </p:spPr>
      </p:pic>
    </p:spTree>
    <p:extLst>
      <p:ext uri="{BB962C8B-B14F-4D97-AF65-F5344CB8AC3E}">
        <p14:creationId xmlns:p14="http://schemas.microsoft.com/office/powerpoint/2010/main" val="20565209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view (t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Activity – review (test)</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228B9AA5-92AE-B03A-3D1A-4BE70C3D73A7}"/>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Lst>
          </a:blip>
          <a:stretch>
            <a:fillRect/>
          </a:stretch>
        </p:blipFill>
        <p:spPr>
          <a:xfrm>
            <a:off x="10236201" y="175524"/>
            <a:ext cx="1116012" cy="1116012"/>
          </a:xfrm>
          <a:prstGeom prst="rect">
            <a:avLst/>
          </a:prstGeom>
        </p:spPr>
      </p:pic>
    </p:spTree>
    <p:extLst>
      <p:ext uri="{BB962C8B-B14F-4D97-AF65-F5344CB8AC3E}">
        <p14:creationId xmlns:p14="http://schemas.microsoft.com/office/powerpoint/2010/main" val="42584001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clusion - Key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16A8-C606-E608-0BD2-DF1942C93198}"/>
              </a:ext>
            </a:extLst>
          </p:cNvPr>
          <p:cNvSpPr>
            <a:spLocks noGrp="1"/>
          </p:cNvSpPr>
          <p:nvPr>
            <p:ph type="title" hasCustomPrompt="1"/>
          </p:nvPr>
        </p:nvSpPr>
        <p:spPr/>
        <p:txBody>
          <a:bodyPr/>
          <a:lstStyle>
            <a:lvl1pPr>
              <a:defRPr/>
            </a:lvl1pPr>
          </a:lstStyle>
          <a:p>
            <a:r>
              <a:rPr lang="en-US" dirty="0"/>
              <a:t>Conclusion - key learning points</a:t>
            </a:r>
            <a:endParaRPr lang="en-ZA" dirty="0"/>
          </a:p>
        </p:txBody>
      </p:sp>
      <p:sp>
        <p:nvSpPr>
          <p:cNvPr id="6" name="Text Placeholder 5">
            <a:extLst>
              <a:ext uri="{FF2B5EF4-FFF2-40B4-BE49-F238E27FC236}">
                <a16:creationId xmlns:a16="http://schemas.microsoft.com/office/drawing/2014/main" id="{781BFE8D-88C6-9873-FA7C-DFE7B6C26B1F}"/>
              </a:ext>
            </a:extLst>
          </p:cNvPr>
          <p:cNvSpPr>
            <a:spLocks noGrp="1"/>
          </p:cNvSpPr>
          <p:nvPr>
            <p:ph type="body" sz="quarter" idx="10"/>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8" name="Picture 7" descr="A blue key on a black background&#10;&#10;Description automatically generated">
            <a:extLst>
              <a:ext uri="{FF2B5EF4-FFF2-40B4-BE49-F238E27FC236}">
                <a16:creationId xmlns:a16="http://schemas.microsoft.com/office/drawing/2014/main" id="{8EBD6E50-B227-E5EA-E129-72F07C700A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73881" y="207759"/>
            <a:ext cx="1078320" cy="1078320"/>
          </a:xfrm>
          <a:prstGeom prst="rect">
            <a:avLst/>
          </a:prstGeom>
        </p:spPr>
      </p:pic>
    </p:spTree>
    <p:extLst>
      <p:ext uri="{BB962C8B-B14F-4D97-AF65-F5344CB8AC3E}">
        <p14:creationId xmlns:p14="http://schemas.microsoft.com/office/powerpoint/2010/main" val="3752777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xt 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3EADF-FFA9-F52D-CBB6-9CE472468312}"/>
              </a:ext>
            </a:extLst>
          </p:cNvPr>
          <p:cNvSpPr>
            <a:spLocks noGrp="1"/>
          </p:cNvSpPr>
          <p:nvPr>
            <p:ph type="title" hasCustomPrompt="1"/>
          </p:nvPr>
        </p:nvSpPr>
        <p:spPr/>
        <p:txBody>
          <a:bodyPr/>
          <a:lstStyle>
            <a:lvl1pPr>
              <a:defRPr/>
            </a:lvl1pPr>
          </a:lstStyle>
          <a:p>
            <a:r>
              <a:rPr lang="en-US" dirty="0"/>
              <a:t>Next up….</a:t>
            </a:r>
            <a:endParaRPr lang="en-ZA" dirty="0"/>
          </a:p>
        </p:txBody>
      </p:sp>
      <p:sp>
        <p:nvSpPr>
          <p:cNvPr id="9" name="Text Placeholder 8">
            <a:extLst>
              <a:ext uri="{FF2B5EF4-FFF2-40B4-BE49-F238E27FC236}">
                <a16:creationId xmlns:a16="http://schemas.microsoft.com/office/drawing/2014/main" id="{F90ABDEF-5D5C-46AD-5FC4-3B5DFC079698}"/>
              </a:ext>
            </a:extLst>
          </p:cNvPr>
          <p:cNvSpPr>
            <a:spLocks noGrp="1"/>
          </p:cNvSpPr>
          <p:nvPr>
            <p:ph type="body" sz="quarter" idx="12"/>
          </p:nvPr>
        </p:nvSpPr>
        <p:spPr>
          <a:xfrm>
            <a:off x="695325" y="1376363"/>
            <a:ext cx="10656888" cy="4500562"/>
          </a:xfrm>
          <a:prstGeom prst="rect">
            <a:avLst/>
          </a:prstGeom>
        </p:spPr>
        <p:txBody>
          <a:bodyPr/>
          <a:lstStyle>
            <a:lvl2pPr>
              <a:defRPr>
                <a:solidFill>
                  <a:srgbClr val="043673"/>
                </a:solidFill>
              </a:defRPr>
            </a:lvl2pPr>
          </a:lstStyle>
          <a:p>
            <a:pPr marL="180975" marR="0" lvl="0"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Click</a:t>
            </a:r>
            <a:r>
              <a:rPr kumimoji="0" lang="en-US" sz="2800" b="0" i="0" u="none" strike="noStrike" kern="1200" cap="none" spc="0" normalizeH="0" baseline="0" noProof="0" dirty="0">
                <a:ln>
                  <a:noFill/>
                </a:ln>
                <a:solidFill>
                  <a:srgbClr val="043673"/>
                </a:solidFill>
                <a:effectLst/>
                <a:uLnTx/>
                <a:uFillTx/>
                <a:latin typeface="Calibri"/>
                <a:ea typeface="+mn-ea"/>
                <a:cs typeface="+mn-cs"/>
              </a:rPr>
              <a:t> to edit Master text styles</a:t>
            </a:r>
          </a:p>
          <a:p>
            <a:pPr marL="361950" marR="0" lvl="1" indent="-180975" algn="l" defTabSz="914400" rtl="0" eaLnBrk="1" fontAlgn="auto" latinLnBrk="0" hangingPunct="1">
              <a:lnSpc>
                <a:spcPct val="100000"/>
              </a:lnSpc>
              <a:spcBef>
                <a:spcPts val="0"/>
              </a:spcBef>
              <a:spcAft>
                <a:spcPts val="0"/>
              </a:spcAft>
              <a:buClrTx/>
              <a:buSzTx/>
              <a:buFont typeface="Abadi" panose="020B0604020104020204" pitchFamily="34" charset="0"/>
              <a:buChar char="-"/>
              <a:tabLst/>
              <a:defRPr/>
            </a:pPr>
            <a:r>
              <a:rPr kumimoji="0" lang="en-US" sz="2400" b="0" i="0" u="none" strike="noStrike" kern="1200" cap="none" spc="0" normalizeH="0" baseline="0" noProof="0" dirty="0">
                <a:ln>
                  <a:noFill/>
                </a:ln>
                <a:solidFill>
                  <a:srgbClr val="043673"/>
                </a:solidFill>
                <a:effectLst/>
                <a:uLnTx/>
                <a:uFillTx/>
                <a:latin typeface="Calibri"/>
                <a:ea typeface="+mn-ea"/>
                <a:cs typeface="+mn-cs"/>
              </a:rPr>
              <a:t>Second level</a:t>
            </a:r>
          </a:p>
          <a:p>
            <a:pPr marL="534988" marR="0" lvl="2" indent="-173038"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800" b="0" i="0" u="none" strike="noStrike" kern="1200" cap="none" spc="0" normalizeH="0" baseline="0" noProof="0" dirty="0">
                <a:ln>
                  <a:noFill/>
                </a:ln>
                <a:solidFill>
                  <a:srgbClr val="043673"/>
                </a:solidFill>
                <a:effectLst/>
                <a:uLnTx/>
                <a:uFillTx/>
                <a:latin typeface="Calibri"/>
                <a:ea typeface="+mn-ea"/>
                <a:cs typeface="+mn-cs"/>
              </a:rPr>
              <a:t>Third</a:t>
            </a:r>
            <a:r>
              <a:rPr kumimoji="0" lang="en-US" sz="2000" b="0" i="0" u="none" strike="noStrike" kern="1200" cap="none" spc="0" normalizeH="0" baseline="0" noProof="0" dirty="0">
                <a:ln>
                  <a:noFill/>
                </a:ln>
                <a:solidFill>
                  <a:srgbClr val="043673"/>
                </a:solidFill>
                <a:effectLst/>
                <a:uLnTx/>
                <a:uFillTx/>
                <a:latin typeface="Calibri"/>
                <a:ea typeface="+mn-ea"/>
                <a:cs typeface="+mn-cs"/>
              </a:rPr>
              <a:t> level</a:t>
            </a:r>
          </a:p>
          <a:p>
            <a:pPr marL="715963" marR="0" lvl="3" indent="-18097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Fourth level</a:t>
            </a:r>
          </a:p>
          <a:p>
            <a:pPr marL="896938" marR="0" lvl="4" indent="-1809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43673"/>
                </a:solidFill>
                <a:effectLst/>
                <a:uLnTx/>
                <a:uFillTx/>
                <a:latin typeface="Calibri"/>
                <a:ea typeface="+mn-ea"/>
                <a:cs typeface="+mn-cs"/>
              </a:rPr>
              <a:t>Fifth level</a:t>
            </a:r>
            <a:endParaRPr kumimoji="0" lang="en-ZA" sz="16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B6AF74F0-3035-DAEF-2FE6-2429D8997F58}"/>
              </a:ext>
            </a:extLst>
          </p:cNvPr>
          <p:cNvPicPr>
            <a:picLocks noChangeAspect="1"/>
          </p:cNvPicPr>
          <p:nvPr userDrawn="1"/>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36201" y="188913"/>
            <a:ext cx="1116012" cy="1116012"/>
          </a:xfrm>
          <a:prstGeom prst="rect">
            <a:avLst/>
          </a:prstGeom>
        </p:spPr>
      </p:pic>
    </p:spTree>
    <p:extLst>
      <p:ext uri="{BB962C8B-B14F-4D97-AF65-F5344CB8AC3E}">
        <p14:creationId xmlns:p14="http://schemas.microsoft.com/office/powerpoint/2010/main" val="4268534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1B593-AA9E-0F3E-9859-003C1847E3E1}"/>
              </a:ext>
            </a:extLst>
          </p:cNvPr>
          <p:cNvSpPr>
            <a:spLocks noGrp="1"/>
          </p:cNvSpPr>
          <p:nvPr>
            <p:ph type="title" hasCustomPrompt="1"/>
          </p:nvPr>
        </p:nvSpPr>
        <p:spPr/>
        <p:txBody>
          <a:bodyPr/>
          <a:lstStyle>
            <a:lvl1pPr>
              <a:defRPr/>
            </a:lvl1pPr>
          </a:lstStyle>
          <a:p>
            <a:r>
              <a:rPr lang="en-US" dirty="0"/>
              <a:t>Title and blank slide</a:t>
            </a:r>
            <a:endParaRPr lang="en-ZA" dirty="0"/>
          </a:p>
        </p:txBody>
      </p:sp>
    </p:spTree>
    <p:extLst>
      <p:ext uri="{BB962C8B-B14F-4D97-AF65-F5344CB8AC3E}">
        <p14:creationId xmlns:p14="http://schemas.microsoft.com/office/powerpoint/2010/main" val="3218960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without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743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087E6C6D-492E-BF45-A4D6-27DE08D25E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7167" y="1508126"/>
            <a:ext cx="10111317" cy="7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Espace réservé du contenu 2"/>
          <p:cNvSpPr>
            <a:spLocks noGrp="1"/>
          </p:cNvSpPr>
          <p:nvPr>
            <p:ph idx="1"/>
          </p:nvPr>
        </p:nvSpPr>
        <p:spPr>
          <a:xfrm>
            <a:off x="921600" y="1587654"/>
            <a:ext cx="10358848" cy="4992608"/>
          </a:xfrm>
        </p:spPr>
        <p:txBody>
          <a:bodyPr/>
          <a:lstStyle>
            <a:lvl1pPr>
              <a:defRPr sz="2000">
                <a:solidFill>
                  <a:srgbClr val="194983"/>
                </a:solidFill>
                <a:latin typeface="Helvetica 57 Condensed"/>
              </a:defRPr>
            </a:lvl1pPr>
            <a:lvl2pPr>
              <a:defRPr sz="2000">
                <a:solidFill>
                  <a:srgbClr val="7F7F7F"/>
                </a:solidFill>
                <a:latin typeface="Helvetica 57 Condensed"/>
              </a:defRPr>
            </a:lvl2pPr>
            <a:lvl3pPr>
              <a:defRPr sz="1800">
                <a:solidFill>
                  <a:srgbClr val="7F7F7F"/>
                </a:solidFill>
                <a:latin typeface="Helvetica 57 Condensed"/>
              </a:defRPr>
            </a:lvl3pPr>
            <a:lvl4pPr>
              <a:defRPr sz="1600">
                <a:solidFill>
                  <a:srgbClr val="7F7F7F"/>
                </a:solidFill>
                <a:latin typeface="Helvetica 57 Condensed"/>
              </a:defRPr>
            </a:lvl4pPr>
            <a:lvl5pPr>
              <a:defRPr sz="1600">
                <a:solidFill>
                  <a:srgbClr val="7F7F7F"/>
                </a:solidFill>
                <a:latin typeface="Helvetica 57 Condensed"/>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p:cNvSpPr>
            <a:spLocks noGrp="1"/>
          </p:cNvSpPr>
          <p:nvPr>
            <p:ph type="title"/>
          </p:nvPr>
        </p:nvSpPr>
        <p:spPr>
          <a:xfrm>
            <a:off x="921600" y="842400"/>
            <a:ext cx="10358848" cy="583200"/>
          </a:xfrm>
        </p:spPr>
        <p:txBody>
          <a:bodyPr/>
          <a:lstStyle>
            <a:lvl1pPr algn="l">
              <a:defRPr sz="3200" b="1">
                <a:solidFill>
                  <a:srgbClr val="005EA8"/>
                </a:solidFill>
                <a:latin typeface="Helvetica 77 Bold Condensed"/>
              </a:defRPr>
            </a:lvl1pPr>
          </a:lstStyle>
          <a:p>
            <a:r>
              <a:rPr lang="en-US"/>
              <a:t>Click to edit Master title style</a:t>
            </a:r>
            <a:endParaRPr lang="fr-FR" dirty="0"/>
          </a:p>
        </p:txBody>
      </p:sp>
    </p:spTree>
    <p:extLst>
      <p:ext uri="{BB962C8B-B14F-4D97-AF65-F5344CB8AC3E}">
        <p14:creationId xmlns:p14="http://schemas.microsoft.com/office/powerpoint/2010/main" val="293318878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274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arning objectiv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F190-0770-819E-1829-897F8E48B60D}"/>
              </a:ext>
            </a:extLst>
          </p:cNvPr>
          <p:cNvSpPr>
            <a:spLocks noGrp="1"/>
          </p:cNvSpPr>
          <p:nvPr>
            <p:ph type="title" hasCustomPrompt="1"/>
          </p:nvPr>
        </p:nvSpPr>
        <p:spPr>
          <a:xfrm>
            <a:off x="695325" y="188913"/>
            <a:ext cx="9475218" cy="1116012"/>
          </a:xfrm>
        </p:spPr>
        <p:txBody>
          <a:bodyPr anchor="ctr"/>
          <a:lstStyle>
            <a:lvl1pPr>
              <a:defRPr/>
            </a:lvl1pPr>
          </a:lstStyle>
          <a:p>
            <a:r>
              <a:rPr lang="en-US" dirty="0"/>
              <a:t>Learning objectives</a:t>
            </a:r>
            <a:endParaRPr lang="en-ZA" dirty="0"/>
          </a:p>
        </p:txBody>
      </p:sp>
      <p:grpSp>
        <p:nvGrpSpPr>
          <p:cNvPr id="5" name="Group 4">
            <a:extLst>
              <a:ext uri="{FF2B5EF4-FFF2-40B4-BE49-F238E27FC236}">
                <a16:creationId xmlns:a16="http://schemas.microsoft.com/office/drawing/2014/main" id="{EAAE5BA9-CDC1-26FF-A2DA-D541C7381517}"/>
              </a:ext>
            </a:extLst>
          </p:cNvPr>
          <p:cNvGrpSpPr/>
          <p:nvPr userDrawn="1"/>
        </p:nvGrpSpPr>
        <p:grpSpPr>
          <a:xfrm>
            <a:off x="911225" y="1978261"/>
            <a:ext cx="595312" cy="3646252"/>
            <a:chOff x="155572" y="1978262"/>
            <a:chExt cx="682628" cy="3898663"/>
          </a:xfrm>
        </p:grpSpPr>
        <p:pic>
          <p:nvPicPr>
            <p:cNvPr id="6" name="Picture 5">
              <a:extLst>
                <a:ext uri="{FF2B5EF4-FFF2-40B4-BE49-F238E27FC236}">
                  <a16:creationId xmlns:a16="http://schemas.microsoft.com/office/drawing/2014/main" id="{FB30C277-07A2-1E1E-7175-60D0E646C2F5}"/>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2" y="1978262"/>
              <a:ext cx="682625" cy="665907"/>
            </a:xfrm>
            <a:prstGeom prst="rect">
              <a:avLst/>
            </a:prstGeom>
          </p:spPr>
        </p:pic>
        <p:pic>
          <p:nvPicPr>
            <p:cNvPr id="7" name="Picture 6">
              <a:extLst>
                <a:ext uri="{FF2B5EF4-FFF2-40B4-BE49-F238E27FC236}">
                  <a16:creationId xmlns:a16="http://schemas.microsoft.com/office/drawing/2014/main" id="{655A33E8-E592-ED54-CAC1-D1DDACAE2B92}"/>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4" y="2786451"/>
              <a:ext cx="682625" cy="665907"/>
            </a:xfrm>
            <a:prstGeom prst="rect">
              <a:avLst/>
            </a:prstGeom>
          </p:spPr>
        </p:pic>
        <p:pic>
          <p:nvPicPr>
            <p:cNvPr id="8" name="Picture 7">
              <a:extLst>
                <a:ext uri="{FF2B5EF4-FFF2-40B4-BE49-F238E27FC236}">
                  <a16:creationId xmlns:a16="http://schemas.microsoft.com/office/drawing/2014/main" id="{954EF184-B0F2-656D-54CE-8397BF4E7FF4}"/>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3" y="3594640"/>
              <a:ext cx="682625" cy="665907"/>
            </a:xfrm>
            <a:prstGeom prst="rect">
              <a:avLst/>
            </a:prstGeom>
          </p:spPr>
        </p:pic>
        <p:pic>
          <p:nvPicPr>
            <p:cNvPr id="9" name="Picture 8">
              <a:extLst>
                <a:ext uri="{FF2B5EF4-FFF2-40B4-BE49-F238E27FC236}">
                  <a16:creationId xmlns:a16="http://schemas.microsoft.com/office/drawing/2014/main" id="{6F4EC902-6AB2-DB1E-FB48-18BC5005B151}"/>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4402829"/>
              <a:ext cx="682625" cy="665907"/>
            </a:xfrm>
            <a:prstGeom prst="rect">
              <a:avLst/>
            </a:prstGeom>
          </p:spPr>
        </p:pic>
        <p:pic>
          <p:nvPicPr>
            <p:cNvPr id="10" name="Picture 9">
              <a:extLst>
                <a:ext uri="{FF2B5EF4-FFF2-40B4-BE49-F238E27FC236}">
                  <a16:creationId xmlns:a16="http://schemas.microsoft.com/office/drawing/2014/main" id="{C272ECF2-0950-D058-013E-B69E1CDCFD59}"/>
                </a:ext>
              </a:extLst>
            </p:cNvPr>
            <p:cNvPicPr>
              <a:picLocks noChangeAspect="1"/>
            </p:cNvPicPr>
            <p:nvPr userDrawn="1"/>
          </p:nvPicPr>
          <p:blipFill>
            <a:blip r:embed="rId2">
              <a:duotone>
                <a:schemeClr val="accent2">
                  <a:shade val="45000"/>
                  <a:satMod val="135000"/>
                </a:schemeClr>
                <a:prstClr val="white"/>
              </a:duotone>
            </a:blip>
            <a:stretch>
              <a:fillRect/>
            </a:stretch>
          </p:blipFill>
          <p:spPr>
            <a:xfrm>
              <a:off x="155575" y="5211018"/>
              <a:ext cx="682625" cy="665907"/>
            </a:xfrm>
            <a:prstGeom prst="rect">
              <a:avLst/>
            </a:prstGeom>
          </p:spPr>
        </p:pic>
      </p:grpSp>
      <p:sp>
        <p:nvSpPr>
          <p:cNvPr id="11" name="TextBox 10">
            <a:extLst>
              <a:ext uri="{FF2B5EF4-FFF2-40B4-BE49-F238E27FC236}">
                <a16:creationId xmlns:a16="http://schemas.microsoft.com/office/drawing/2014/main" id="{436CD2E7-05A8-9693-5A31-EFBCCF06E78C}"/>
              </a:ext>
            </a:extLst>
          </p:cNvPr>
          <p:cNvSpPr txBox="1"/>
          <p:nvPr userDrawn="1"/>
        </p:nvSpPr>
        <p:spPr>
          <a:xfrm>
            <a:off x="911225" y="1376363"/>
            <a:ext cx="105140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43673"/>
                </a:solidFill>
                <a:effectLst/>
                <a:uLnTx/>
                <a:uFillTx/>
                <a:latin typeface="Calibri"/>
                <a:ea typeface="+mn-ea"/>
                <a:cs typeface="+mn-cs"/>
              </a:rPr>
              <a:t>At the end of this module, participants will be able to:  </a:t>
            </a:r>
            <a:endParaRPr kumimoji="0" lang="en-US" sz="2800" b="1" i="0" u="none" strike="noStrike" kern="1200" cap="none" spc="0" normalizeH="0" baseline="0" noProof="0" dirty="0">
              <a:ln>
                <a:noFill/>
              </a:ln>
              <a:solidFill>
                <a:srgbClr val="043673"/>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4474C72F-4369-173E-5E4C-A5D58498779C}"/>
              </a:ext>
            </a:extLst>
          </p:cNvPr>
          <p:cNvSpPr txBox="1"/>
          <p:nvPr userDrawn="1"/>
        </p:nvSpPr>
        <p:spPr>
          <a:xfrm>
            <a:off x="3042285" y="3244334"/>
            <a:ext cx="609981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25" name="Picture 24">
            <a:extLst>
              <a:ext uri="{FF2B5EF4-FFF2-40B4-BE49-F238E27FC236}">
                <a16:creationId xmlns:a16="http://schemas.microsoft.com/office/drawing/2014/main" id="{51A7D338-A742-0C28-87F2-585824900052}"/>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0350731" y="232696"/>
            <a:ext cx="1001482" cy="1028445"/>
          </a:xfrm>
          <a:prstGeom prst="rect">
            <a:avLst/>
          </a:prstGeom>
        </p:spPr>
      </p:pic>
      <p:sp>
        <p:nvSpPr>
          <p:cNvPr id="27" name="Text Placeholder 26">
            <a:extLst>
              <a:ext uri="{FF2B5EF4-FFF2-40B4-BE49-F238E27FC236}">
                <a16:creationId xmlns:a16="http://schemas.microsoft.com/office/drawing/2014/main" id="{7E30B61F-7853-E636-FFA9-FC70E8F70212}"/>
              </a:ext>
            </a:extLst>
          </p:cNvPr>
          <p:cNvSpPr>
            <a:spLocks noGrp="1"/>
          </p:cNvSpPr>
          <p:nvPr>
            <p:ph type="body" sz="quarter" idx="10" hasCustomPrompt="1"/>
          </p:nvPr>
        </p:nvSpPr>
        <p:spPr>
          <a:xfrm>
            <a:off x="1633537" y="197826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28" name="Text Placeholder 26">
            <a:extLst>
              <a:ext uri="{FF2B5EF4-FFF2-40B4-BE49-F238E27FC236}">
                <a16:creationId xmlns:a16="http://schemas.microsoft.com/office/drawing/2014/main" id="{4637D020-2C8D-C106-02B5-46E98F853FC8}"/>
              </a:ext>
            </a:extLst>
          </p:cNvPr>
          <p:cNvSpPr>
            <a:spLocks noGrp="1"/>
          </p:cNvSpPr>
          <p:nvPr>
            <p:ph type="body" sz="quarter" idx="11" hasCustomPrompt="1"/>
          </p:nvPr>
        </p:nvSpPr>
        <p:spPr>
          <a:xfrm>
            <a:off x="1633537" y="2733196"/>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0" name="Text Placeholder 26">
            <a:extLst>
              <a:ext uri="{FF2B5EF4-FFF2-40B4-BE49-F238E27FC236}">
                <a16:creationId xmlns:a16="http://schemas.microsoft.com/office/drawing/2014/main" id="{E4D22FF5-69C0-B279-6584-523CEC8368F5}"/>
              </a:ext>
            </a:extLst>
          </p:cNvPr>
          <p:cNvSpPr>
            <a:spLocks noGrp="1"/>
          </p:cNvSpPr>
          <p:nvPr>
            <p:ph type="body" sz="quarter" idx="12" hasCustomPrompt="1"/>
          </p:nvPr>
        </p:nvSpPr>
        <p:spPr>
          <a:xfrm>
            <a:off x="1633537" y="3555731"/>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1" name="Text Placeholder 26">
            <a:extLst>
              <a:ext uri="{FF2B5EF4-FFF2-40B4-BE49-F238E27FC236}">
                <a16:creationId xmlns:a16="http://schemas.microsoft.com/office/drawing/2014/main" id="{BFD0243E-A216-93B3-2BEC-A07295D04AF1}"/>
              </a:ext>
            </a:extLst>
          </p:cNvPr>
          <p:cNvSpPr>
            <a:spLocks noGrp="1"/>
          </p:cNvSpPr>
          <p:nvPr>
            <p:ph type="body" sz="quarter" idx="13" hasCustomPrompt="1"/>
          </p:nvPr>
        </p:nvSpPr>
        <p:spPr>
          <a:xfrm>
            <a:off x="1633537" y="4313385"/>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
        <p:nvSpPr>
          <p:cNvPr id="32" name="Text Placeholder 26">
            <a:extLst>
              <a:ext uri="{FF2B5EF4-FFF2-40B4-BE49-F238E27FC236}">
                <a16:creationId xmlns:a16="http://schemas.microsoft.com/office/drawing/2014/main" id="{2513A261-01EB-806D-6D17-4274160C38D4}"/>
              </a:ext>
            </a:extLst>
          </p:cNvPr>
          <p:cNvSpPr>
            <a:spLocks noGrp="1"/>
          </p:cNvSpPr>
          <p:nvPr>
            <p:ph type="body" sz="quarter" idx="14" hasCustomPrompt="1"/>
          </p:nvPr>
        </p:nvSpPr>
        <p:spPr>
          <a:xfrm>
            <a:off x="1633537" y="5071039"/>
            <a:ext cx="9718676" cy="622794"/>
          </a:xfrm>
        </p:spPr>
        <p:txBody>
          <a:bodyPr>
            <a:normAutofit/>
          </a:bodyPr>
          <a:lstStyle>
            <a:lvl1pPr marL="0" indent="0">
              <a:buNone/>
              <a:defRPr sz="1800"/>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ZA" dirty="0"/>
              <a:t>Insert learning objective text in here</a:t>
            </a:r>
          </a:p>
        </p:txBody>
      </p:sp>
    </p:spTree>
    <p:extLst>
      <p:ext uri="{BB962C8B-B14F-4D97-AF65-F5344CB8AC3E}">
        <p14:creationId xmlns:p14="http://schemas.microsoft.com/office/powerpoint/2010/main" val="1040727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tting specific practices">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EA163C8E-F7F0-D16D-AA41-EF3EF054AD4A}"/>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982732"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106187" y="193751"/>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1</a:t>
            </a:r>
            <a:endParaRPr lang="en-ZA" dirty="0"/>
          </a:p>
        </p:txBody>
      </p:sp>
      <p:sp>
        <p:nvSpPr>
          <p:cNvPr id="5" name="TextBox 4">
            <a:extLst>
              <a:ext uri="{FF2B5EF4-FFF2-40B4-BE49-F238E27FC236}">
                <a16:creationId xmlns:a16="http://schemas.microsoft.com/office/drawing/2014/main" id="{321243D5-0887-87C1-9809-C9FA3553AE4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ZA" dirty="0"/>
              <a:t>2</a:t>
            </a:r>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3</a:t>
            </a:r>
            <a:endParaRPr lang="en-ZA" dirty="0"/>
          </a:p>
        </p:txBody>
      </p:sp>
      <p:pic>
        <p:nvPicPr>
          <p:cNvPr id="16" name="Picture 15">
            <a:extLst>
              <a:ext uri="{FF2B5EF4-FFF2-40B4-BE49-F238E27FC236}">
                <a16:creationId xmlns:a16="http://schemas.microsoft.com/office/drawing/2014/main" id="{51F8A3EF-6A35-3624-EA9F-6F1E95ED9670}"/>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1554964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62639"/>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841500" y="2455732"/>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905032" y="2553252"/>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69825" y="2735910"/>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Rectangle 2">
            <a:extLst>
              <a:ext uri="{FF2B5EF4-FFF2-40B4-BE49-F238E27FC236}">
                <a16:creationId xmlns:a16="http://schemas.microsoft.com/office/drawing/2014/main" id="{3383945D-352C-93A4-F1F0-72EB312C0CCD}"/>
              </a:ext>
            </a:extLst>
          </p:cNvPr>
          <p:cNvSpPr/>
          <p:nvPr userDrawn="1"/>
        </p:nvSpPr>
        <p:spPr>
          <a:xfrm>
            <a:off x="721451" y="3679351"/>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4" name="Text Placeholder 19">
            <a:extLst>
              <a:ext uri="{FF2B5EF4-FFF2-40B4-BE49-F238E27FC236}">
                <a16:creationId xmlns:a16="http://schemas.microsoft.com/office/drawing/2014/main" id="{C6C2E594-F926-D493-F441-AAFF9D9D3955}"/>
              </a:ext>
            </a:extLst>
          </p:cNvPr>
          <p:cNvSpPr>
            <a:spLocks noGrp="1"/>
          </p:cNvSpPr>
          <p:nvPr>
            <p:ph type="body" sz="quarter" idx="27" hasCustomPrompt="1"/>
          </p:nvPr>
        </p:nvSpPr>
        <p:spPr>
          <a:xfrm>
            <a:off x="1841500" y="3772444"/>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 name="Oval 5">
            <a:extLst>
              <a:ext uri="{FF2B5EF4-FFF2-40B4-BE49-F238E27FC236}">
                <a16:creationId xmlns:a16="http://schemas.microsoft.com/office/drawing/2014/main" id="{D36B1C18-8DB4-1B86-987B-12C1F5FD3D59}"/>
              </a:ext>
            </a:extLst>
          </p:cNvPr>
          <p:cNvSpPr/>
          <p:nvPr userDrawn="1"/>
        </p:nvSpPr>
        <p:spPr>
          <a:xfrm>
            <a:off x="905032" y="3869964"/>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8" name="Text Placeholder 26">
            <a:extLst>
              <a:ext uri="{FF2B5EF4-FFF2-40B4-BE49-F238E27FC236}">
                <a16:creationId xmlns:a16="http://schemas.microsoft.com/office/drawing/2014/main" id="{733BFF02-5545-B63E-0C75-8D38E99E516C}"/>
              </a:ext>
            </a:extLst>
          </p:cNvPr>
          <p:cNvSpPr>
            <a:spLocks noGrp="1"/>
          </p:cNvSpPr>
          <p:nvPr>
            <p:ph type="body" sz="quarter" idx="28" hasCustomPrompt="1"/>
          </p:nvPr>
        </p:nvSpPr>
        <p:spPr>
          <a:xfrm>
            <a:off x="1069825" y="4052622"/>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9" name="Rectangle 8">
            <a:extLst>
              <a:ext uri="{FF2B5EF4-FFF2-40B4-BE49-F238E27FC236}">
                <a16:creationId xmlns:a16="http://schemas.microsoft.com/office/drawing/2014/main" id="{52BC6EC4-3347-1078-16AA-BB9E511382C2}"/>
              </a:ext>
            </a:extLst>
          </p:cNvPr>
          <p:cNvSpPr/>
          <p:nvPr userDrawn="1"/>
        </p:nvSpPr>
        <p:spPr>
          <a:xfrm>
            <a:off x="721451" y="5037546"/>
            <a:ext cx="10630762" cy="1182279"/>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10" name="Text Placeholder 19">
            <a:extLst>
              <a:ext uri="{FF2B5EF4-FFF2-40B4-BE49-F238E27FC236}">
                <a16:creationId xmlns:a16="http://schemas.microsoft.com/office/drawing/2014/main" id="{0F807EF3-2DDA-E0EF-2E08-C2401618892D}"/>
              </a:ext>
            </a:extLst>
          </p:cNvPr>
          <p:cNvSpPr>
            <a:spLocks noGrp="1"/>
          </p:cNvSpPr>
          <p:nvPr>
            <p:ph type="body" sz="quarter" idx="29" hasCustomPrompt="1"/>
          </p:nvPr>
        </p:nvSpPr>
        <p:spPr>
          <a:xfrm>
            <a:off x="1841500" y="5130639"/>
            <a:ext cx="9424448" cy="936786"/>
          </a:xfrm>
        </p:spPr>
        <p:txBody>
          <a:bodyPr anchor="ctr">
            <a:noAutofit/>
          </a:bodyPr>
          <a:lstStyle>
            <a:lvl1pPr marL="0" indent="0">
              <a:lnSpc>
                <a:spcPct val="100000"/>
              </a:lnSpc>
              <a:buFontTx/>
              <a:buNone/>
              <a:defRPr sz="20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11" name="Oval 10">
            <a:extLst>
              <a:ext uri="{FF2B5EF4-FFF2-40B4-BE49-F238E27FC236}">
                <a16:creationId xmlns:a16="http://schemas.microsoft.com/office/drawing/2014/main" id="{4EF0E09E-1602-CBD1-F802-8B8F8FC1FD43}"/>
              </a:ext>
            </a:extLst>
          </p:cNvPr>
          <p:cNvSpPr/>
          <p:nvPr userDrawn="1"/>
        </p:nvSpPr>
        <p:spPr>
          <a:xfrm>
            <a:off x="905032" y="5228159"/>
            <a:ext cx="752888" cy="724966"/>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12" name="Text Placeholder 26">
            <a:extLst>
              <a:ext uri="{FF2B5EF4-FFF2-40B4-BE49-F238E27FC236}">
                <a16:creationId xmlns:a16="http://schemas.microsoft.com/office/drawing/2014/main" id="{C7B67CBB-D405-1BBB-E71D-8593A0797357}"/>
              </a:ext>
            </a:extLst>
          </p:cNvPr>
          <p:cNvSpPr>
            <a:spLocks noGrp="1"/>
          </p:cNvSpPr>
          <p:nvPr>
            <p:ph type="body" sz="quarter" idx="30" hasCustomPrompt="1"/>
          </p:nvPr>
        </p:nvSpPr>
        <p:spPr>
          <a:xfrm>
            <a:off x="1069825" y="5410817"/>
            <a:ext cx="423303" cy="359651"/>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13" name="TextBox 12">
            <a:extLst>
              <a:ext uri="{FF2B5EF4-FFF2-40B4-BE49-F238E27FC236}">
                <a16:creationId xmlns:a16="http://schemas.microsoft.com/office/drawing/2014/main" id="{D2A2F194-36BB-E3F9-4AA6-4A0B812536D1}"/>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14" name="Group 13">
            <a:extLst>
              <a:ext uri="{FF2B5EF4-FFF2-40B4-BE49-F238E27FC236}">
                <a16:creationId xmlns:a16="http://schemas.microsoft.com/office/drawing/2014/main" id="{18547FC9-13BD-495C-08B6-25E74C30FD2E}"/>
              </a:ext>
            </a:extLst>
          </p:cNvPr>
          <p:cNvGrpSpPr/>
          <p:nvPr userDrawn="1"/>
        </p:nvGrpSpPr>
        <p:grpSpPr>
          <a:xfrm>
            <a:off x="5476874" y="215454"/>
            <a:ext cx="6219825" cy="1460946"/>
            <a:chOff x="2533650" y="640901"/>
            <a:chExt cx="7124700" cy="1659089"/>
          </a:xfrm>
        </p:grpSpPr>
        <p:pic>
          <p:nvPicPr>
            <p:cNvPr id="15" name="Picture 14" descr="A group of people standing together&#10;&#10;Description automatically generated">
              <a:extLst>
                <a:ext uri="{FF2B5EF4-FFF2-40B4-BE49-F238E27FC236}">
                  <a16:creationId xmlns:a16="http://schemas.microsoft.com/office/drawing/2014/main" id="{4B15FA99-4439-FA5E-9FC4-A657B0C9F288}"/>
                </a:ext>
              </a:extLst>
            </p:cNvPr>
            <p:cNvPicPr>
              <a:picLocks noChangeAspect="1"/>
            </p:cNvPicPr>
            <p:nvPr/>
          </p:nvPicPr>
          <p:blipFill rotWithShape="1">
            <a:blip r:embed="rId2">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6" name="Speech Bubble: Rectangle with Corners Rounded 15">
              <a:extLst>
                <a:ext uri="{FF2B5EF4-FFF2-40B4-BE49-F238E27FC236}">
                  <a16:creationId xmlns:a16="http://schemas.microsoft.com/office/drawing/2014/main" id="{F6A70C18-2350-4AA7-1B07-D498F5A32F6C}"/>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21117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tting specific practi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99A-C74E-0248-52EC-E65839EE30E2}"/>
              </a:ext>
            </a:extLst>
          </p:cNvPr>
          <p:cNvSpPr>
            <a:spLocks noGrp="1"/>
          </p:cNvSpPr>
          <p:nvPr>
            <p:ph type="title" hasCustomPrompt="1"/>
          </p:nvPr>
        </p:nvSpPr>
        <p:spPr>
          <a:xfrm>
            <a:off x="695325" y="188913"/>
            <a:ext cx="6866618" cy="1116012"/>
          </a:xfrm>
        </p:spPr>
        <p:txBody>
          <a:bodyPr anchor="ctr"/>
          <a:lstStyle>
            <a:lvl1pPr>
              <a:defRPr/>
            </a:lvl1pPr>
          </a:lstStyle>
          <a:p>
            <a:r>
              <a:rPr lang="en-ZA" dirty="0"/>
              <a:t>Consider your setting</a:t>
            </a:r>
          </a:p>
        </p:txBody>
      </p:sp>
      <p:pic>
        <p:nvPicPr>
          <p:cNvPr id="7" name="Picture 6">
            <a:extLst>
              <a:ext uri="{FF2B5EF4-FFF2-40B4-BE49-F238E27FC236}">
                <a16:creationId xmlns:a16="http://schemas.microsoft.com/office/drawing/2014/main" id="{28D9A3E1-92BE-90C9-32D4-B50D257C6692}"/>
              </a:ext>
            </a:extLst>
          </p:cNvPr>
          <p:cNvPicPr>
            <a:picLocks noChangeAspect="1"/>
          </p:cNvPicPr>
          <p:nvPr userDrawn="1"/>
        </p:nvPicPr>
        <p:blipFill>
          <a:blip r:embed="rId2">
            <a:duotone>
              <a:schemeClr val="accent1">
                <a:shade val="45000"/>
                <a:satMod val="135000"/>
              </a:schemeClr>
              <a:prstClr val="white"/>
            </a:duotone>
          </a:blip>
          <a:stretch>
            <a:fillRect/>
          </a:stretch>
        </p:blipFill>
        <p:spPr>
          <a:xfrm>
            <a:off x="8248492" y="188913"/>
            <a:ext cx="1058027" cy="1048697"/>
          </a:xfrm>
          <a:prstGeom prst="rect">
            <a:avLst/>
          </a:prstGeom>
        </p:spPr>
      </p:pic>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4" name="Rectangle 3">
            <a:extLst>
              <a:ext uri="{FF2B5EF4-FFF2-40B4-BE49-F238E27FC236}">
                <a16:creationId xmlns:a16="http://schemas.microsoft.com/office/drawing/2014/main" id="{F3FE0BE6-012A-783C-358B-B8E00BAE70FB}"/>
              </a:ext>
            </a:extLst>
          </p:cNvPr>
          <p:cNvSpPr/>
          <p:nvPr userDrawn="1"/>
        </p:nvSpPr>
        <p:spPr>
          <a:xfrm>
            <a:off x="721451" y="139484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689A5B-4540-4840-E85F-6FA86BC9E779}"/>
              </a:ext>
            </a:extLst>
          </p:cNvPr>
          <p:cNvSpPr txBox="1"/>
          <p:nvPr userDrawn="1"/>
        </p:nvSpPr>
        <p:spPr>
          <a:xfrm>
            <a:off x="839787" y="1498600"/>
            <a:ext cx="10426161" cy="73866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43673"/>
                </a:solidFill>
                <a:effectLst/>
                <a:uLnTx/>
                <a:uFillTx/>
                <a:latin typeface="Calibri"/>
                <a:ea typeface="+mn-ea"/>
                <a:cs typeface="+mn-cs"/>
              </a:rPr>
              <a:t>Turn to someone sitting close to you and share what it is like in your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043673"/>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A00D7-5979-BC22-9D61-DC2B48BD4B82}"/>
              </a:ext>
            </a:extLst>
          </p:cNvPr>
          <p:cNvPicPr>
            <a:picLocks noChangeAspect="1"/>
          </p:cNvPicPr>
          <p:nvPr userDrawn="1"/>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9942391" y="182949"/>
            <a:ext cx="1409822" cy="1131668"/>
          </a:xfrm>
          <a:prstGeom prst="rect">
            <a:avLst/>
          </a:prstGeom>
        </p:spPr>
      </p:pic>
    </p:spTree>
    <p:extLst>
      <p:ext uri="{BB962C8B-B14F-4D97-AF65-F5344CB8AC3E}">
        <p14:creationId xmlns:p14="http://schemas.microsoft.com/office/powerpoint/2010/main" val="301302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tting specific practices">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39FE8677-9AB2-6643-F25C-4E9AFE1A4C42}"/>
              </a:ext>
            </a:extLst>
          </p:cNvPr>
          <p:cNvSpPr/>
          <p:nvPr userDrawn="1"/>
        </p:nvSpPr>
        <p:spPr>
          <a:xfrm>
            <a:off x="721451" y="230215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1" name="Text Placeholder 19">
            <a:extLst>
              <a:ext uri="{FF2B5EF4-FFF2-40B4-BE49-F238E27FC236}">
                <a16:creationId xmlns:a16="http://schemas.microsoft.com/office/drawing/2014/main" id="{C08D669C-CACF-F66A-C5C5-985838C7D5CC}"/>
              </a:ext>
            </a:extLst>
          </p:cNvPr>
          <p:cNvSpPr>
            <a:spLocks noGrp="1"/>
          </p:cNvSpPr>
          <p:nvPr>
            <p:ph type="body" sz="quarter" idx="25" hasCustomPrompt="1"/>
          </p:nvPr>
        </p:nvSpPr>
        <p:spPr>
          <a:xfrm>
            <a:off x="1591622" y="239525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2" name="Oval 51">
            <a:extLst>
              <a:ext uri="{FF2B5EF4-FFF2-40B4-BE49-F238E27FC236}">
                <a16:creationId xmlns:a16="http://schemas.microsoft.com/office/drawing/2014/main" id="{34B28EBD-E152-11A3-5A1E-9D5D756087AA}"/>
              </a:ext>
            </a:extLst>
          </p:cNvPr>
          <p:cNvSpPr/>
          <p:nvPr userDrawn="1"/>
        </p:nvSpPr>
        <p:spPr>
          <a:xfrm>
            <a:off x="898339" y="240387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3" name="Text Placeholder 26">
            <a:extLst>
              <a:ext uri="{FF2B5EF4-FFF2-40B4-BE49-F238E27FC236}">
                <a16:creationId xmlns:a16="http://schemas.microsoft.com/office/drawing/2014/main" id="{8BB8D784-EE70-5DE1-D31D-160BBAB75E95}"/>
              </a:ext>
            </a:extLst>
          </p:cNvPr>
          <p:cNvSpPr>
            <a:spLocks noGrp="1"/>
          </p:cNvSpPr>
          <p:nvPr>
            <p:ph type="body" sz="quarter" idx="26" hasCustomPrompt="1"/>
          </p:nvPr>
        </p:nvSpPr>
        <p:spPr>
          <a:xfrm>
            <a:off x="1024414" y="254899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4" name="Rectangle 53">
            <a:extLst>
              <a:ext uri="{FF2B5EF4-FFF2-40B4-BE49-F238E27FC236}">
                <a16:creationId xmlns:a16="http://schemas.microsoft.com/office/drawing/2014/main" id="{788E1BFB-41C3-2B1D-C187-1D1601B5A32F}"/>
              </a:ext>
            </a:extLst>
          </p:cNvPr>
          <p:cNvSpPr/>
          <p:nvPr userDrawn="1"/>
        </p:nvSpPr>
        <p:spPr>
          <a:xfrm>
            <a:off x="721451" y="3209468"/>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5" name="Text Placeholder 19">
            <a:extLst>
              <a:ext uri="{FF2B5EF4-FFF2-40B4-BE49-F238E27FC236}">
                <a16:creationId xmlns:a16="http://schemas.microsoft.com/office/drawing/2014/main" id="{0BC2B069-6B7C-4DB8-2C34-6EF7691627B9}"/>
              </a:ext>
            </a:extLst>
          </p:cNvPr>
          <p:cNvSpPr>
            <a:spLocks noGrp="1"/>
          </p:cNvSpPr>
          <p:nvPr>
            <p:ph type="body" sz="quarter" idx="27" hasCustomPrompt="1"/>
          </p:nvPr>
        </p:nvSpPr>
        <p:spPr>
          <a:xfrm>
            <a:off x="1591622" y="3302561"/>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56" name="Oval 55">
            <a:extLst>
              <a:ext uri="{FF2B5EF4-FFF2-40B4-BE49-F238E27FC236}">
                <a16:creationId xmlns:a16="http://schemas.microsoft.com/office/drawing/2014/main" id="{D855044F-85EB-EF75-AD6C-BC5E5D1EA80F}"/>
              </a:ext>
            </a:extLst>
          </p:cNvPr>
          <p:cNvSpPr/>
          <p:nvPr userDrawn="1"/>
        </p:nvSpPr>
        <p:spPr>
          <a:xfrm>
            <a:off x="898339" y="3311181"/>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57" name="Text Placeholder 26">
            <a:extLst>
              <a:ext uri="{FF2B5EF4-FFF2-40B4-BE49-F238E27FC236}">
                <a16:creationId xmlns:a16="http://schemas.microsoft.com/office/drawing/2014/main" id="{C8FB0651-F70B-AA99-FCDD-3694CB2B93F1}"/>
              </a:ext>
            </a:extLst>
          </p:cNvPr>
          <p:cNvSpPr>
            <a:spLocks noGrp="1"/>
          </p:cNvSpPr>
          <p:nvPr>
            <p:ph type="body" sz="quarter" idx="28" hasCustomPrompt="1"/>
          </p:nvPr>
        </p:nvSpPr>
        <p:spPr>
          <a:xfrm>
            <a:off x="1024414" y="3456306"/>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58" name="Rectangle 57">
            <a:extLst>
              <a:ext uri="{FF2B5EF4-FFF2-40B4-BE49-F238E27FC236}">
                <a16:creationId xmlns:a16="http://schemas.microsoft.com/office/drawing/2014/main" id="{922D164A-126A-7A94-B241-EE141323F8E1}"/>
              </a:ext>
            </a:extLst>
          </p:cNvPr>
          <p:cNvSpPr/>
          <p:nvPr userDrawn="1"/>
        </p:nvSpPr>
        <p:spPr>
          <a:xfrm>
            <a:off x="721451" y="4108612"/>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59" name="Text Placeholder 19">
            <a:extLst>
              <a:ext uri="{FF2B5EF4-FFF2-40B4-BE49-F238E27FC236}">
                <a16:creationId xmlns:a16="http://schemas.microsoft.com/office/drawing/2014/main" id="{00219CDA-7F7C-5ACF-7693-AA4382AEFD3E}"/>
              </a:ext>
            </a:extLst>
          </p:cNvPr>
          <p:cNvSpPr>
            <a:spLocks noGrp="1"/>
          </p:cNvSpPr>
          <p:nvPr>
            <p:ph type="body" sz="quarter" idx="29" hasCustomPrompt="1"/>
          </p:nvPr>
        </p:nvSpPr>
        <p:spPr>
          <a:xfrm>
            <a:off x="1591622" y="4201705"/>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0" name="Oval 59">
            <a:extLst>
              <a:ext uri="{FF2B5EF4-FFF2-40B4-BE49-F238E27FC236}">
                <a16:creationId xmlns:a16="http://schemas.microsoft.com/office/drawing/2014/main" id="{B948E09E-FE4F-B54D-4992-6074FEC2E5EB}"/>
              </a:ext>
            </a:extLst>
          </p:cNvPr>
          <p:cNvSpPr/>
          <p:nvPr userDrawn="1"/>
        </p:nvSpPr>
        <p:spPr>
          <a:xfrm>
            <a:off x="898339" y="4210325"/>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1" name="Text Placeholder 26">
            <a:extLst>
              <a:ext uri="{FF2B5EF4-FFF2-40B4-BE49-F238E27FC236}">
                <a16:creationId xmlns:a16="http://schemas.microsoft.com/office/drawing/2014/main" id="{E67862E2-E09B-B9D0-970D-34200F1F470F}"/>
              </a:ext>
            </a:extLst>
          </p:cNvPr>
          <p:cNvSpPr>
            <a:spLocks noGrp="1"/>
          </p:cNvSpPr>
          <p:nvPr>
            <p:ph type="body" sz="quarter" idx="30" hasCustomPrompt="1"/>
          </p:nvPr>
        </p:nvSpPr>
        <p:spPr>
          <a:xfrm>
            <a:off x="1024414" y="4355450"/>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62" name="Rectangle 61">
            <a:extLst>
              <a:ext uri="{FF2B5EF4-FFF2-40B4-BE49-F238E27FC236}">
                <a16:creationId xmlns:a16="http://schemas.microsoft.com/office/drawing/2014/main" id="{ACECBA07-EC3D-2479-A30C-3913D8395D3D}"/>
              </a:ext>
            </a:extLst>
          </p:cNvPr>
          <p:cNvSpPr/>
          <p:nvPr userDrawn="1"/>
        </p:nvSpPr>
        <p:spPr>
          <a:xfrm>
            <a:off x="695325" y="5095599"/>
            <a:ext cx="10630762" cy="762185"/>
          </a:xfrm>
          <a:prstGeom prst="rect">
            <a:avLst/>
          </a:prstGeom>
          <a:ln>
            <a:noFill/>
          </a:ln>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dirty="0"/>
          </a:p>
        </p:txBody>
      </p:sp>
      <p:sp>
        <p:nvSpPr>
          <p:cNvPr id="63" name="Text Placeholder 19">
            <a:extLst>
              <a:ext uri="{FF2B5EF4-FFF2-40B4-BE49-F238E27FC236}">
                <a16:creationId xmlns:a16="http://schemas.microsoft.com/office/drawing/2014/main" id="{50A3A517-FFA4-5942-7A05-4FB3DC2B701B}"/>
              </a:ext>
            </a:extLst>
          </p:cNvPr>
          <p:cNvSpPr>
            <a:spLocks noGrp="1"/>
          </p:cNvSpPr>
          <p:nvPr>
            <p:ph type="body" sz="quarter" idx="31" hasCustomPrompt="1"/>
          </p:nvPr>
        </p:nvSpPr>
        <p:spPr>
          <a:xfrm>
            <a:off x="1565496" y="5188692"/>
            <a:ext cx="9674326" cy="575999"/>
          </a:xfrm>
        </p:spPr>
        <p:txBody>
          <a:bodyPr anchor="ctr">
            <a:noAutofit/>
          </a:bodyPr>
          <a:lstStyle>
            <a:lvl1pPr marL="0" indent="0">
              <a:lnSpc>
                <a:spcPct val="100000"/>
              </a:lnSpc>
              <a:buFontTx/>
              <a:buNone/>
              <a:defRPr sz="18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dirty="0"/>
              <a:t>Insert the question you’d like the users to consider about practices within their own settings. </a:t>
            </a:r>
          </a:p>
        </p:txBody>
      </p:sp>
      <p:sp>
        <p:nvSpPr>
          <p:cNvPr id="64" name="Oval 63">
            <a:extLst>
              <a:ext uri="{FF2B5EF4-FFF2-40B4-BE49-F238E27FC236}">
                <a16:creationId xmlns:a16="http://schemas.microsoft.com/office/drawing/2014/main" id="{DA099932-86A5-03D7-ACFD-314EDD0FAAEC}"/>
              </a:ext>
            </a:extLst>
          </p:cNvPr>
          <p:cNvSpPr/>
          <p:nvPr userDrawn="1"/>
        </p:nvSpPr>
        <p:spPr>
          <a:xfrm>
            <a:off x="872213" y="5197312"/>
            <a:ext cx="576000" cy="576000"/>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l"/>
            <a:endParaRPr lang="en-ZA" dirty="0"/>
          </a:p>
        </p:txBody>
      </p:sp>
      <p:sp>
        <p:nvSpPr>
          <p:cNvPr id="65" name="Text Placeholder 26">
            <a:extLst>
              <a:ext uri="{FF2B5EF4-FFF2-40B4-BE49-F238E27FC236}">
                <a16:creationId xmlns:a16="http://schemas.microsoft.com/office/drawing/2014/main" id="{96540088-F1EB-5ADD-71E4-863CDAC7B119}"/>
              </a:ext>
            </a:extLst>
          </p:cNvPr>
          <p:cNvSpPr>
            <a:spLocks noGrp="1"/>
          </p:cNvSpPr>
          <p:nvPr>
            <p:ph type="body" sz="quarter" idx="32" hasCustomPrompt="1"/>
          </p:nvPr>
        </p:nvSpPr>
        <p:spPr>
          <a:xfrm>
            <a:off x="998288" y="5342437"/>
            <a:ext cx="323850" cy="285750"/>
          </a:xfrm>
        </p:spPr>
        <p:txBody>
          <a:bodyPr lIns="0" tIns="0" rIns="0" bIns="0" anchor="ctr" anchorCtr="0">
            <a:noAutofit/>
          </a:bodyPr>
          <a:lstStyle>
            <a:lvl1pPr marL="0" indent="0" algn="ctr">
              <a:buFontTx/>
              <a:buNone/>
              <a:defRPr sz="2400"/>
            </a:lvl1pPr>
          </a:lstStyle>
          <a:p>
            <a:pPr lvl="0"/>
            <a:r>
              <a:rPr lang="en-US" dirty="0"/>
              <a:t>#</a:t>
            </a:r>
            <a:endParaRPr lang="en-ZA" dirty="0"/>
          </a:p>
        </p:txBody>
      </p:sp>
      <p:sp>
        <p:nvSpPr>
          <p:cNvPr id="3" name="TextBox 2">
            <a:extLst>
              <a:ext uri="{FF2B5EF4-FFF2-40B4-BE49-F238E27FC236}">
                <a16:creationId xmlns:a16="http://schemas.microsoft.com/office/drawing/2014/main" id="{C6E4A384-23B2-53B5-DD69-5674ECD07F0A}"/>
              </a:ext>
            </a:extLst>
          </p:cNvPr>
          <p:cNvSpPr txBox="1"/>
          <p:nvPr userDrawn="1"/>
        </p:nvSpPr>
        <p:spPr>
          <a:xfrm>
            <a:off x="721451" y="594033"/>
            <a:ext cx="475542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3200" b="1" i="0" u="none" strike="noStrike" kern="1200" cap="none" spc="0" normalizeH="0" baseline="0" noProof="0" dirty="0">
                <a:ln>
                  <a:noFill/>
                </a:ln>
                <a:solidFill>
                  <a:srgbClr val="043673"/>
                </a:solidFill>
                <a:effectLst/>
                <a:uLnTx/>
                <a:uFillTx/>
                <a:latin typeface="Calibri"/>
                <a:ea typeface="+mn-ea"/>
                <a:cs typeface="+mn-cs"/>
              </a:rPr>
              <a:t>Are 1 or 2 groups willing to share their experiences? </a:t>
            </a:r>
          </a:p>
        </p:txBody>
      </p:sp>
      <p:grpSp>
        <p:nvGrpSpPr>
          <p:cNvPr id="8" name="Group 7">
            <a:extLst>
              <a:ext uri="{FF2B5EF4-FFF2-40B4-BE49-F238E27FC236}">
                <a16:creationId xmlns:a16="http://schemas.microsoft.com/office/drawing/2014/main" id="{A33802F9-AB4A-5AB4-7335-E59F0B7E0DAC}"/>
              </a:ext>
            </a:extLst>
          </p:cNvPr>
          <p:cNvGrpSpPr/>
          <p:nvPr userDrawn="1"/>
        </p:nvGrpSpPr>
        <p:grpSpPr>
          <a:xfrm>
            <a:off x="5476874" y="215454"/>
            <a:ext cx="6219825" cy="1460946"/>
            <a:chOff x="2533650" y="640901"/>
            <a:chExt cx="7124700" cy="1659089"/>
          </a:xfrm>
        </p:grpSpPr>
        <p:pic>
          <p:nvPicPr>
            <p:cNvPr id="9" name="Picture 8" descr="A group of people standing together&#10;&#10;Description automatically generated">
              <a:extLst>
                <a:ext uri="{FF2B5EF4-FFF2-40B4-BE49-F238E27FC236}">
                  <a16:creationId xmlns:a16="http://schemas.microsoft.com/office/drawing/2014/main" id="{421F00CF-CF31-DFF5-7A81-6907433A78D1}"/>
                </a:ext>
              </a:extLst>
            </p:cNvPr>
            <p:cNvPicPr>
              <a:picLocks noChangeAspect="1"/>
            </p:cNvPicPr>
            <p:nvPr/>
          </p:nvPicPr>
          <p:blipFill rotWithShape="1">
            <a:blip r:embed="rId2">
              <a:extLst>
                <a:ext uri="{28A0092B-C50C-407E-A947-70E740481C1C}">
                  <a14:useLocalDpi xmlns:a14="http://schemas.microsoft.com/office/drawing/2010/main" val="0"/>
                </a:ext>
              </a:extLst>
            </a:blip>
            <a:srcRect b="67058"/>
            <a:stretch/>
          </p:blipFill>
          <p:spPr>
            <a:xfrm>
              <a:off x="2533650" y="979806"/>
              <a:ext cx="7124700" cy="1320184"/>
            </a:xfrm>
            <a:prstGeom prst="rect">
              <a:avLst/>
            </a:prstGeom>
          </p:spPr>
        </p:pic>
        <p:sp>
          <p:nvSpPr>
            <p:cNvPr id="10" name="Speech Bubble: Rectangle with Corners Rounded 9">
              <a:extLst>
                <a:ext uri="{FF2B5EF4-FFF2-40B4-BE49-F238E27FC236}">
                  <a16:creationId xmlns:a16="http://schemas.microsoft.com/office/drawing/2014/main" id="{65F9DD30-54F7-8A0F-CEC4-68C5C62CA3FF}"/>
                </a:ext>
              </a:extLst>
            </p:cNvPr>
            <p:cNvSpPr/>
            <p:nvPr/>
          </p:nvSpPr>
          <p:spPr>
            <a:xfrm>
              <a:off x="6927273" y="640901"/>
              <a:ext cx="803564" cy="529070"/>
            </a:xfrm>
            <a:prstGeom prst="wedgeRoundRectCallout">
              <a:avLst>
                <a:gd name="adj1" fmla="val -27730"/>
                <a:gd name="adj2" fmla="val 83449"/>
                <a:gd name="adj3" fmla="val 16667"/>
              </a:avLst>
            </a:prstGeom>
            <a:solidFill>
              <a:schemeClr val="accent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888419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10656888" cy="1116012"/>
          </a:xfrm>
          <a:prstGeom prst="rect">
            <a:avLst/>
          </a:prstGeom>
        </p:spPr>
        <p:txBody>
          <a:bodyPr vert="horz" lIns="91440" tIns="45720" rIns="91440" bIns="45720" rtlCol="0" anchor="b">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234246427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25" r:id="rId7"/>
    <p:sldLayoutId id="2147483700" r:id="rId8"/>
    <p:sldLayoutId id="2147483724"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p15:clr>
            <a:srgbClr val="F26B43"/>
          </p15:clr>
        </p15:guide>
        <p15:guide id="2" pos="438">
          <p15:clr>
            <a:srgbClr val="F26B43"/>
          </p15:clr>
        </p15:guide>
        <p15:guide id="3" pos="7151">
          <p15:clr>
            <a:srgbClr val="F26B43"/>
          </p15:clr>
        </p15:guide>
        <p15:guide id="4" orient="horz" pos="822">
          <p15:clr>
            <a:srgbClr val="F26B43"/>
          </p15:clr>
        </p15:guide>
        <p15:guide id="5" orient="horz" pos="867">
          <p15:clr>
            <a:srgbClr val="F26B43"/>
          </p15:clr>
        </p15:guide>
        <p15:guide id="6" orient="horz" pos="3702">
          <p15:clr>
            <a:srgbClr val="F26B43"/>
          </p15:clr>
        </p15:guide>
        <p15:guide id="8" orient="horz" pos="4247">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1C5154-7B6C-8662-F8C2-7D6B1645CD78}"/>
              </a:ext>
            </a:extLst>
          </p:cNvPr>
          <p:cNvSpPr>
            <a:spLocks noGrp="1"/>
          </p:cNvSpPr>
          <p:nvPr>
            <p:ph type="title"/>
          </p:nvPr>
        </p:nvSpPr>
        <p:spPr>
          <a:xfrm>
            <a:off x="695325" y="188913"/>
            <a:ext cx="9397581" cy="1116012"/>
          </a:xfrm>
          <a:prstGeom prst="rect">
            <a:avLst/>
          </a:prstGeom>
        </p:spPr>
        <p:txBody>
          <a:bodyPr vert="horz" lIns="91440" tIns="45720" rIns="91440" bIns="45720" rtlCol="0" anchor="ctr">
            <a:normAutofit/>
          </a:bodyPr>
          <a:lstStyle/>
          <a:p>
            <a:r>
              <a:rPr lang="en-US" dirty="0"/>
              <a:t>EDIT MASTER TITLE STYLE</a:t>
            </a:r>
            <a:endParaRPr lang="en-ZA" dirty="0"/>
          </a:p>
        </p:txBody>
      </p:sp>
      <p:sp>
        <p:nvSpPr>
          <p:cNvPr id="17" name="Rectangle 16">
            <a:extLst>
              <a:ext uri="{FF2B5EF4-FFF2-40B4-BE49-F238E27FC236}">
                <a16:creationId xmlns:a16="http://schemas.microsoft.com/office/drawing/2014/main" id="{CBD46552-B875-3B3E-6034-EB77DE71A9A7}"/>
              </a:ext>
            </a:extLst>
          </p:cNvPr>
          <p:cNvSpPr/>
          <p:nvPr userDrawn="1"/>
        </p:nvSpPr>
        <p:spPr>
          <a:xfrm rot="5400000">
            <a:off x="6046397" y="712398"/>
            <a:ext cx="99203" cy="12192002"/>
          </a:xfrm>
          <a:prstGeom prst="rect">
            <a:avLst/>
          </a:prstGeom>
          <a:solidFill>
            <a:srgbClr val="043673"/>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29980CF-E4C4-8C3D-4CF8-27254F1D0F36}"/>
              </a:ext>
            </a:extLst>
          </p:cNvPr>
          <p:cNvSpPr/>
          <p:nvPr userDrawn="1"/>
        </p:nvSpPr>
        <p:spPr>
          <a:xfrm rot="5400000" flipH="1">
            <a:off x="6059733" y="644463"/>
            <a:ext cx="53486" cy="12192000"/>
          </a:xfrm>
          <a:prstGeom prst="rect">
            <a:avLst/>
          </a:prstGeom>
          <a:solidFill>
            <a:srgbClr val="FCB814"/>
          </a:solidFill>
          <a:ln>
            <a:noFil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9" name="Text Placeholder 8">
            <a:extLst>
              <a:ext uri="{FF2B5EF4-FFF2-40B4-BE49-F238E27FC236}">
                <a16:creationId xmlns:a16="http://schemas.microsoft.com/office/drawing/2014/main" id="{C290415E-484D-F8DE-C563-21FD4D303041}"/>
              </a:ext>
            </a:extLst>
          </p:cNvPr>
          <p:cNvSpPr>
            <a:spLocks noGrp="1"/>
          </p:cNvSpPr>
          <p:nvPr>
            <p:ph type="body" idx="1"/>
          </p:nvPr>
        </p:nvSpPr>
        <p:spPr>
          <a:xfrm>
            <a:off x="695325" y="1376363"/>
            <a:ext cx="10656888" cy="45005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 </a:t>
            </a:r>
          </a:p>
          <a:p>
            <a:pPr lvl="3"/>
            <a:r>
              <a:rPr lang="en-US" dirty="0"/>
              <a:t>Fifth level </a:t>
            </a:r>
          </a:p>
        </p:txBody>
      </p:sp>
    </p:spTree>
    <p:extLst>
      <p:ext uri="{BB962C8B-B14F-4D97-AF65-F5344CB8AC3E}">
        <p14:creationId xmlns:p14="http://schemas.microsoft.com/office/powerpoint/2010/main" val="73522402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3" r:id="rId3"/>
    <p:sldLayoutId id="2147483682" r:id="rId4"/>
    <p:sldLayoutId id="2147483685" r:id="rId5"/>
    <p:sldLayoutId id="2147483690" r:id="rId6"/>
    <p:sldLayoutId id="2147483687" r:id="rId7"/>
    <p:sldLayoutId id="2147483662" r:id="rId8"/>
    <p:sldLayoutId id="2147483664" r:id="rId9"/>
    <p:sldLayoutId id="2147483665" r:id="rId10"/>
    <p:sldLayoutId id="2147483672" r:id="rId11"/>
    <p:sldLayoutId id="2147483689" r:id="rId12"/>
    <p:sldLayoutId id="2147483688" r:id="rId13"/>
    <p:sldLayoutId id="2147483677" r:id="rId14"/>
    <p:sldLayoutId id="2147483686" r:id="rId15"/>
    <p:sldLayoutId id="2147483680" r:id="rId16"/>
    <p:sldLayoutId id="2147483666" r:id="rId17"/>
    <p:sldLayoutId id="2147483667" r:id="rId18"/>
    <p:sldLayoutId id="2147483691" r:id="rId19"/>
    <p:sldLayoutId id="2147483692" r:id="rId20"/>
  </p:sldLayoutIdLst>
  <p:txStyles>
    <p:title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p:titleStyle>
    <p:body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9" userDrawn="1">
          <p15:clr>
            <a:srgbClr val="F26B43"/>
          </p15:clr>
        </p15:guide>
        <p15:guide id="2" pos="438" userDrawn="1">
          <p15:clr>
            <a:srgbClr val="F26B43"/>
          </p15:clr>
        </p15:guide>
        <p15:guide id="3" pos="7151" userDrawn="1">
          <p15:clr>
            <a:srgbClr val="F26B43"/>
          </p15:clr>
        </p15:guide>
        <p15:guide id="4" orient="horz" pos="822" userDrawn="1">
          <p15:clr>
            <a:srgbClr val="F26B43"/>
          </p15:clr>
        </p15:guide>
        <p15:guide id="5" orient="horz" pos="867" userDrawn="1">
          <p15:clr>
            <a:srgbClr val="F26B43"/>
          </p15:clr>
        </p15:guide>
        <p15:guide id="6" orient="horz" pos="3702" userDrawn="1">
          <p15:clr>
            <a:srgbClr val="F26B43"/>
          </p15:clr>
        </p15:guide>
        <p15:guide id="8" orient="horz" pos="424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0.xml"/><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5362B-D00D-9DB9-B7DA-5417F60B23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3D9102-F3D1-6708-653D-F1D050B894CB}"/>
              </a:ext>
            </a:extLst>
          </p:cNvPr>
          <p:cNvSpPr>
            <a:spLocks noGrp="1"/>
          </p:cNvSpPr>
          <p:nvPr>
            <p:ph type="ctrTitle"/>
          </p:nvPr>
        </p:nvSpPr>
        <p:spPr/>
        <p:txBody>
          <a:bodyPr/>
          <a:lstStyle/>
          <a:p>
            <a:r>
              <a:rPr lang="en-ZA" dirty="0"/>
              <a:t>Module 5: </a:t>
            </a:r>
            <a:br>
              <a:rPr lang="en-ZA" dirty="0"/>
            </a:br>
            <a:r>
              <a:rPr lang="en-ZA" dirty="0"/>
              <a:t>Treatment support</a:t>
            </a:r>
          </a:p>
        </p:txBody>
      </p:sp>
    </p:spTree>
    <p:extLst>
      <p:ext uri="{BB962C8B-B14F-4D97-AF65-F5344CB8AC3E}">
        <p14:creationId xmlns:p14="http://schemas.microsoft.com/office/powerpoint/2010/main" val="2889016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2">
            <a:extLst>
              <a:ext uri="{FF2B5EF4-FFF2-40B4-BE49-F238E27FC236}">
                <a16:creationId xmlns:a16="http://schemas.microsoft.com/office/drawing/2014/main" id="{B72DB6A7-4317-C64B-BABF-2795611EF81D}"/>
              </a:ext>
            </a:extLst>
          </p:cNvPr>
          <p:cNvSpPr>
            <a:spLocks noGrp="1"/>
          </p:cNvSpPr>
          <p:nvPr>
            <p:ph type="title"/>
          </p:nvPr>
        </p:nvSpPr>
        <p:spPr/>
        <p:txBody>
          <a:bodyPr/>
          <a:lstStyle/>
          <a:p>
            <a:r>
              <a:rPr lang="en-US" altLang="en-AU" dirty="0">
                <a:latin typeface="Helvetica 77 Bold Condensed" pitchFamily="2" charset="0"/>
              </a:rPr>
              <a:t>Other management considerations </a:t>
            </a:r>
            <a:endParaRPr lang="en-AU" altLang="en-AU" dirty="0">
              <a:latin typeface="Helvetica 77 Bold Condensed" pitchFamily="2" charset="0"/>
            </a:endParaRPr>
          </a:p>
        </p:txBody>
      </p:sp>
      <p:sp>
        <p:nvSpPr>
          <p:cNvPr id="2" name="Content Placeholder 1">
            <a:extLst>
              <a:ext uri="{FF2B5EF4-FFF2-40B4-BE49-F238E27FC236}">
                <a16:creationId xmlns:a16="http://schemas.microsoft.com/office/drawing/2014/main" id="{748CF221-4F5E-F94C-8914-5CA90CBBEE64}"/>
              </a:ext>
            </a:extLst>
          </p:cNvPr>
          <p:cNvSpPr>
            <a:spLocks noGrp="1"/>
          </p:cNvSpPr>
          <p:nvPr>
            <p:ph type="body" sz="quarter" idx="10"/>
          </p:nvPr>
        </p:nvSpPr>
        <p:spPr>
          <a:xfrm>
            <a:off x="695325" y="1327202"/>
            <a:ext cx="10951855" cy="4549723"/>
          </a:xfrm>
        </p:spPr>
        <p:txBody>
          <a:bodyPr vert="horz" lIns="91440" tIns="45720" rIns="91440" bIns="45720" rtlCol="0" anchor="t">
            <a:normAutofit/>
          </a:bodyPr>
          <a:lstStyle/>
          <a:p>
            <a:pPr marL="0" indent="0">
              <a:buNone/>
              <a:defRPr/>
            </a:pPr>
            <a:r>
              <a:rPr lang="en-US" sz="2400" b="1" dirty="0">
                <a:solidFill>
                  <a:schemeClr val="bg1"/>
                </a:solidFill>
              </a:rPr>
              <a:t>Detect and manage comorbidities: </a:t>
            </a:r>
            <a:endParaRPr lang="en-US" sz="2400" b="1" dirty="0">
              <a:solidFill>
                <a:schemeClr val="bg1"/>
              </a:solidFill>
              <a:cs typeface="Calibri"/>
            </a:endParaRPr>
          </a:p>
          <a:p>
            <a:pPr>
              <a:defRPr/>
            </a:pPr>
            <a:r>
              <a:rPr lang="en-US" sz="2400" dirty="0">
                <a:solidFill>
                  <a:schemeClr val="bg1"/>
                </a:solidFill>
              </a:rPr>
              <a:t>Nutritional rehabilitation</a:t>
            </a:r>
            <a:endParaRPr lang="en-US" sz="2400" dirty="0">
              <a:solidFill>
                <a:schemeClr val="bg1"/>
              </a:solidFill>
              <a:cs typeface="Calibri"/>
            </a:endParaRPr>
          </a:p>
          <a:p>
            <a:pPr>
              <a:defRPr/>
            </a:pPr>
            <a:r>
              <a:rPr lang="en-US" sz="2400" dirty="0">
                <a:solidFill>
                  <a:schemeClr val="bg1"/>
                </a:solidFill>
              </a:rPr>
              <a:t>HIV care</a:t>
            </a:r>
            <a:endParaRPr lang="en-US" sz="2400" dirty="0">
              <a:solidFill>
                <a:schemeClr val="bg1"/>
              </a:solidFill>
              <a:cs typeface="Calibri"/>
            </a:endParaRPr>
          </a:p>
          <a:p>
            <a:pPr>
              <a:defRPr/>
            </a:pPr>
            <a:r>
              <a:rPr lang="en-US" sz="2400" dirty="0">
                <a:solidFill>
                  <a:schemeClr val="bg1"/>
                </a:solidFill>
              </a:rPr>
              <a:t>Diabetes control</a:t>
            </a:r>
            <a:endParaRPr lang="en-US" sz="2400" dirty="0">
              <a:solidFill>
                <a:schemeClr val="bg1"/>
              </a:solidFill>
              <a:cs typeface="Calibri"/>
            </a:endParaRPr>
          </a:p>
          <a:p>
            <a:pPr marL="0" indent="0">
              <a:buNone/>
              <a:defRPr/>
            </a:pPr>
            <a:endParaRPr lang="en-US" sz="2400" b="1" dirty="0">
              <a:solidFill>
                <a:schemeClr val="bg1"/>
              </a:solidFill>
              <a:cs typeface="Calibri"/>
            </a:endParaRPr>
          </a:p>
          <a:p>
            <a:pPr marL="0" indent="0">
              <a:buNone/>
              <a:defRPr/>
            </a:pPr>
            <a:r>
              <a:rPr lang="en-US" sz="2400" b="1" dirty="0">
                <a:solidFill>
                  <a:schemeClr val="bg1"/>
                </a:solidFill>
              </a:rPr>
              <a:t>Adjuvant therapy: </a:t>
            </a:r>
            <a:endParaRPr lang="en-US" sz="2400" b="1" dirty="0">
              <a:solidFill>
                <a:schemeClr val="bg1"/>
              </a:solidFill>
              <a:cs typeface="Calibri"/>
            </a:endParaRPr>
          </a:p>
          <a:p>
            <a:pPr>
              <a:defRPr/>
            </a:pPr>
            <a:r>
              <a:rPr lang="en-US" sz="2400" u="sng" dirty="0">
                <a:solidFill>
                  <a:schemeClr val="bg1"/>
                </a:solidFill>
              </a:rPr>
              <a:t>Corticosteroids</a:t>
            </a:r>
            <a:r>
              <a:rPr lang="en-US" sz="2400" dirty="0">
                <a:solidFill>
                  <a:schemeClr val="bg1"/>
                </a:solidFill>
              </a:rPr>
              <a:t> are recommended in the initial treatment of TB meningitis, pericardial TB and airway obstruction due to enlarged lymph nodes</a:t>
            </a:r>
            <a:endParaRPr lang="en-US" sz="2400" dirty="0">
              <a:solidFill>
                <a:schemeClr val="bg1"/>
              </a:solidFill>
              <a:cs typeface="Calibri"/>
            </a:endParaRPr>
          </a:p>
          <a:p>
            <a:pPr>
              <a:defRPr/>
            </a:pPr>
            <a:r>
              <a:rPr lang="en-US" sz="2400" dirty="0">
                <a:solidFill>
                  <a:schemeClr val="bg1"/>
                </a:solidFill>
              </a:rPr>
              <a:t>Corticosteroids also may be indicated if TB IRIS* develops.</a:t>
            </a:r>
            <a:endParaRPr lang="en-US" sz="2400" dirty="0">
              <a:solidFill>
                <a:schemeClr val="bg1"/>
              </a:solidFill>
              <a:cs typeface="Calibri"/>
            </a:endParaRPr>
          </a:p>
          <a:p>
            <a:pPr>
              <a:defRPr/>
            </a:pPr>
            <a:r>
              <a:rPr lang="en-US" sz="2400" u="sng" dirty="0">
                <a:solidFill>
                  <a:schemeClr val="bg1"/>
                </a:solidFill>
              </a:rPr>
              <a:t>Pyridoxine</a:t>
            </a:r>
            <a:r>
              <a:rPr lang="en-US" sz="2400" dirty="0">
                <a:solidFill>
                  <a:schemeClr val="bg1"/>
                </a:solidFill>
              </a:rPr>
              <a:t> for those receiving isoniazid especially with HIV infection or malnutrition. </a:t>
            </a:r>
            <a:endParaRPr lang="en-US" sz="2400" dirty="0">
              <a:solidFill>
                <a:schemeClr val="bg1"/>
              </a:solidFill>
              <a:cs typeface="Calibri"/>
            </a:endParaRPr>
          </a:p>
          <a:p>
            <a:pPr marL="0" indent="0">
              <a:buNone/>
              <a:defRPr/>
            </a:pPr>
            <a:endParaRPr lang="en-US" sz="2400" dirty="0">
              <a:solidFill>
                <a:schemeClr val="bg1"/>
              </a:solidFill>
              <a:cs typeface="Calibri"/>
            </a:endParaRPr>
          </a:p>
          <a:p>
            <a:pPr marL="0" indent="0">
              <a:buNone/>
              <a:defRPr/>
            </a:pPr>
            <a:r>
              <a:rPr lang="en-US" sz="2400" b="1" dirty="0">
                <a:solidFill>
                  <a:schemeClr val="bg1"/>
                </a:solidFill>
              </a:rPr>
              <a:t>Adverse event monitoring and management</a:t>
            </a:r>
            <a:r>
              <a:rPr lang="en-US" sz="2400" dirty="0">
                <a:solidFill>
                  <a:schemeClr val="bg1"/>
                </a:solidFill>
              </a:rPr>
              <a:t> </a:t>
            </a:r>
            <a:endParaRPr lang="x-none" sz="2400">
              <a:solidFill>
                <a:schemeClr val="bg1"/>
              </a:solidFill>
              <a:cs typeface="Calibri"/>
            </a:endParaRPr>
          </a:p>
        </p:txBody>
      </p:sp>
      <p:sp>
        <p:nvSpPr>
          <p:cNvPr id="3" name="TextBox 2">
            <a:extLst>
              <a:ext uri="{FF2B5EF4-FFF2-40B4-BE49-F238E27FC236}">
                <a16:creationId xmlns:a16="http://schemas.microsoft.com/office/drawing/2014/main" id="{4A75CB1D-F3D3-9CE1-23CF-42C25D065669}"/>
              </a:ext>
            </a:extLst>
          </p:cNvPr>
          <p:cNvSpPr txBox="1"/>
          <p:nvPr/>
        </p:nvSpPr>
        <p:spPr>
          <a:xfrm>
            <a:off x="6092937" y="6085238"/>
            <a:ext cx="5400709" cy="369332"/>
          </a:xfrm>
          <a:prstGeom prst="rect">
            <a:avLst/>
          </a:prstGeom>
          <a:noFill/>
        </p:spPr>
        <p:txBody>
          <a:bodyPr wrap="none" rtlCol="0">
            <a:spAutoFit/>
          </a:bodyPr>
          <a:lstStyle/>
          <a:p>
            <a:r>
              <a:rPr lang="en-ZA" i="1" dirty="0">
                <a:solidFill>
                  <a:schemeClr val="bg2">
                    <a:lumMod val="50000"/>
                  </a:schemeClr>
                </a:solidFill>
              </a:rPr>
              <a:t>*IRIS – Immune Reconstitution Inflammatory Syndrome</a:t>
            </a:r>
            <a:r>
              <a:rPr lang="en-ZA" dirty="0"/>
              <a:t> </a:t>
            </a:r>
            <a:endParaRPr lang="en-GB" dirty="0"/>
          </a:p>
        </p:txBody>
      </p:sp>
      <p:pic>
        <p:nvPicPr>
          <p:cNvPr id="5" name="Picture 4" descr="A white packet with red text&#10;&#10;Description automatically generated">
            <a:extLst>
              <a:ext uri="{FF2B5EF4-FFF2-40B4-BE49-F238E27FC236}">
                <a16:creationId xmlns:a16="http://schemas.microsoft.com/office/drawing/2014/main" id="{5D646BBA-44ED-5EE1-47AA-55B171853852}"/>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r="66294" b="19691"/>
          <a:stretch/>
        </p:blipFill>
        <p:spPr>
          <a:xfrm>
            <a:off x="8111976" y="1376363"/>
            <a:ext cx="1365509" cy="1830103"/>
          </a:xfrm>
          <a:prstGeom prst="rect">
            <a:avLst/>
          </a:prstGeom>
        </p:spPr>
      </p:pic>
      <p:pic>
        <p:nvPicPr>
          <p:cNvPr id="7" name="Picture 6" descr="A close-up of a card&#10;&#10;Description automatically generated">
            <a:extLst>
              <a:ext uri="{FF2B5EF4-FFF2-40B4-BE49-F238E27FC236}">
                <a16:creationId xmlns:a16="http://schemas.microsoft.com/office/drawing/2014/main" id="{3A0EFB91-F523-9212-C6AB-314A8014D8EC}"/>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r="70176"/>
          <a:stretch/>
        </p:blipFill>
        <p:spPr>
          <a:xfrm>
            <a:off x="9398884" y="1652678"/>
            <a:ext cx="677310" cy="1277471"/>
          </a:xfrm>
          <a:prstGeom prst="rect">
            <a:avLst/>
          </a:prstGeom>
        </p:spPr>
      </p:pic>
      <p:pic>
        <p:nvPicPr>
          <p:cNvPr id="9" name="Picture 8" descr="A blue and white device with a black background&#10;&#10;Description automatically generated">
            <a:extLst>
              <a:ext uri="{FF2B5EF4-FFF2-40B4-BE49-F238E27FC236}">
                <a16:creationId xmlns:a16="http://schemas.microsoft.com/office/drawing/2014/main" id="{6E565E97-E739-6F35-4012-D5DFBCADFDBE}"/>
              </a:ext>
            </a:extLst>
          </p:cNvPr>
          <p:cNvPicPr>
            <a:picLocks noChangeAspect="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r="68941"/>
          <a:stretch/>
        </p:blipFill>
        <p:spPr>
          <a:xfrm rot="860554">
            <a:off x="9940518" y="1810283"/>
            <a:ext cx="837029" cy="151592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860E92-0014-FC44-AAAF-F935FB9438F9}"/>
              </a:ext>
            </a:extLst>
          </p:cNvPr>
          <p:cNvSpPr>
            <a:spLocks noGrp="1"/>
          </p:cNvSpPr>
          <p:nvPr>
            <p:ph type="title"/>
          </p:nvPr>
        </p:nvSpPr>
        <p:spPr/>
        <p:txBody>
          <a:bodyPr>
            <a:normAutofit/>
          </a:bodyPr>
          <a:lstStyle/>
          <a:p>
            <a:r>
              <a:rPr lang="en-ZA" dirty="0">
                <a:ea typeface="Calibri"/>
                <a:cs typeface="Helvetica"/>
              </a:rPr>
              <a:t>Person-centred care</a:t>
            </a:r>
            <a:endParaRPr lang="en-ZA" dirty="0">
              <a:ea typeface="Calibri"/>
            </a:endParaRPr>
          </a:p>
        </p:txBody>
      </p:sp>
    </p:spTree>
    <p:extLst>
      <p:ext uri="{BB962C8B-B14F-4D97-AF65-F5344CB8AC3E}">
        <p14:creationId xmlns:p14="http://schemas.microsoft.com/office/powerpoint/2010/main" val="1041720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F3CA6683-35FA-051F-B418-E4FDA0E33F0B}"/>
              </a:ext>
            </a:extLst>
          </p:cNvPr>
          <p:cNvSpPr/>
          <p:nvPr/>
        </p:nvSpPr>
        <p:spPr>
          <a:xfrm>
            <a:off x="2751138" y="2971892"/>
            <a:ext cx="8601075" cy="1569107"/>
          </a:xfrm>
          <a:prstGeom prst="rect">
            <a:avLst/>
          </a:prstGeom>
          <a:solidFill>
            <a:schemeClr val="bg2"/>
          </a:solidFill>
          <a:ln w="19050">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1292E3D7-07BE-5C42-B65C-6CE6FC775D02}"/>
              </a:ext>
            </a:extLst>
          </p:cNvPr>
          <p:cNvSpPr/>
          <p:nvPr/>
        </p:nvSpPr>
        <p:spPr>
          <a:xfrm>
            <a:off x="695325" y="1199265"/>
            <a:ext cx="8601075" cy="1569107"/>
          </a:xfrm>
          <a:prstGeom prst="rect">
            <a:avLst/>
          </a:prstGeom>
          <a:solidFill>
            <a:schemeClr val="bg2"/>
          </a:solidFill>
          <a:ln w="19050">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96507E80-AFDF-54AF-E755-0084F06DE127}"/>
              </a:ext>
            </a:extLst>
          </p:cNvPr>
          <p:cNvSpPr>
            <a:spLocks noGrp="1"/>
          </p:cNvSpPr>
          <p:nvPr>
            <p:ph type="title"/>
          </p:nvPr>
        </p:nvSpPr>
        <p:spPr/>
        <p:txBody>
          <a:bodyPr/>
          <a:lstStyle/>
          <a:p>
            <a:r>
              <a:rPr lang="en-AU" dirty="0">
                <a:cs typeface="Helvetica"/>
              </a:rPr>
              <a:t>Person-centred care for TB disease</a:t>
            </a:r>
          </a:p>
        </p:txBody>
      </p:sp>
      <p:sp>
        <p:nvSpPr>
          <p:cNvPr id="7" name="Text Placeholder 6">
            <a:extLst>
              <a:ext uri="{FF2B5EF4-FFF2-40B4-BE49-F238E27FC236}">
                <a16:creationId xmlns:a16="http://schemas.microsoft.com/office/drawing/2014/main" id="{94B533E4-02F4-1565-24B0-E3C850C84E4A}"/>
              </a:ext>
            </a:extLst>
          </p:cNvPr>
          <p:cNvSpPr>
            <a:spLocks noGrp="1"/>
          </p:cNvSpPr>
          <p:nvPr>
            <p:ph type="body" sz="quarter" idx="10"/>
          </p:nvPr>
        </p:nvSpPr>
        <p:spPr>
          <a:xfrm>
            <a:off x="768294" y="1270231"/>
            <a:ext cx="7679418" cy="1594600"/>
          </a:xfrm>
        </p:spPr>
        <p:txBody>
          <a:bodyPr>
            <a:normAutofit/>
          </a:bodyPr>
          <a:lstStyle/>
          <a:p>
            <a:r>
              <a:rPr lang="en-AU" sz="2000" dirty="0"/>
              <a:t>Consult and check with national guidelines.</a:t>
            </a:r>
          </a:p>
          <a:p>
            <a:r>
              <a:rPr lang="en-AU" sz="2000" dirty="0"/>
              <a:t>Choose the appropriate regimen.</a:t>
            </a:r>
          </a:p>
          <a:p>
            <a:r>
              <a:rPr lang="en-AU" sz="2000" dirty="0"/>
              <a:t>Determine correct dosage by weight.</a:t>
            </a:r>
          </a:p>
          <a:p>
            <a:r>
              <a:rPr lang="en-AU" sz="2000" dirty="0"/>
              <a:t>Select suitable formulation.</a:t>
            </a:r>
          </a:p>
        </p:txBody>
      </p:sp>
      <p:pic>
        <p:nvPicPr>
          <p:cNvPr id="9" name="Picture 8" descr="A blue scale with a foot and a black scale&#10;&#10;Description automatically generated">
            <a:extLst>
              <a:ext uri="{FF2B5EF4-FFF2-40B4-BE49-F238E27FC236}">
                <a16:creationId xmlns:a16="http://schemas.microsoft.com/office/drawing/2014/main" id="{8395022D-72C1-9929-B09F-5C88EB4FDA2F}"/>
              </a:ext>
            </a:extLst>
          </p:cNvPr>
          <p:cNvPicPr>
            <a:picLocks noChangeAspect="1"/>
          </p:cNvPicPr>
          <p:nvPr/>
        </p:nvPicPr>
        <p:blipFill rotWithShape="1">
          <a:blip r:embed="rId3">
            <a:extLst>
              <a:ext uri="{28A0092B-C50C-407E-A947-70E740481C1C}">
                <a14:useLocalDpi xmlns:a14="http://schemas.microsoft.com/office/drawing/2010/main" val="0"/>
              </a:ext>
            </a:extLst>
          </a:blip>
          <a:srcRect r="46530" b="6980"/>
          <a:stretch/>
        </p:blipFill>
        <p:spPr>
          <a:xfrm>
            <a:off x="7828266" y="1468082"/>
            <a:ext cx="1155401" cy="1130616"/>
          </a:xfrm>
          <a:prstGeom prst="rect">
            <a:avLst/>
          </a:prstGeom>
        </p:spPr>
      </p:pic>
      <p:pic>
        <p:nvPicPr>
          <p:cNvPr id="10" name="Picture 9" descr="A blue scale with a foot and a black scale&#10;&#10;Description automatically generated">
            <a:extLst>
              <a:ext uri="{FF2B5EF4-FFF2-40B4-BE49-F238E27FC236}">
                <a16:creationId xmlns:a16="http://schemas.microsoft.com/office/drawing/2014/main" id="{866DA143-CCFB-4F61-6208-C7D6C1E58F2C}"/>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54024" t="2806" r="-686" b="32718"/>
          <a:stretch/>
        </p:blipFill>
        <p:spPr>
          <a:xfrm>
            <a:off x="6449819" y="1257665"/>
            <a:ext cx="1042819" cy="810508"/>
          </a:xfrm>
          <a:prstGeom prst="rect">
            <a:avLst/>
          </a:prstGeom>
        </p:spPr>
      </p:pic>
      <p:pic>
        <p:nvPicPr>
          <p:cNvPr id="12" name="Graphic 11" descr="Medicine outline">
            <a:extLst>
              <a:ext uri="{FF2B5EF4-FFF2-40B4-BE49-F238E27FC236}">
                <a16:creationId xmlns:a16="http://schemas.microsoft.com/office/drawing/2014/main" id="{A87B8928-BC17-67EB-4D7C-7F20A6194D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47471" y="1820865"/>
            <a:ext cx="772929" cy="772929"/>
          </a:xfrm>
          <a:prstGeom prst="rect">
            <a:avLst/>
          </a:prstGeom>
        </p:spPr>
      </p:pic>
      <p:sp>
        <p:nvSpPr>
          <p:cNvPr id="16" name="TextBox 15">
            <a:extLst>
              <a:ext uri="{FF2B5EF4-FFF2-40B4-BE49-F238E27FC236}">
                <a16:creationId xmlns:a16="http://schemas.microsoft.com/office/drawing/2014/main" id="{80056767-2658-9CF8-92CE-1399D55C3A3D}"/>
              </a:ext>
            </a:extLst>
          </p:cNvPr>
          <p:cNvSpPr txBox="1"/>
          <p:nvPr/>
        </p:nvSpPr>
        <p:spPr>
          <a:xfrm>
            <a:off x="4825999" y="3217411"/>
            <a:ext cx="6435723" cy="1015663"/>
          </a:xfrm>
          <a:prstGeom prst="rect">
            <a:avLst/>
          </a:prstGeom>
          <a:noFill/>
        </p:spPr>
        <p:txBody>
          <a:bodyPr wrap="square" lIns="91440" tIns="45720" rIns="91440" bIns="45720" anchor="t">
            <a:spAutoFit/>
          </a:bodyPr>
          <a:lstStyle/>
          <a:p>
            <a:pPr marL="261938" indent="-261938">
              <a:buFont typeface="Arial" panose="020B0604020202020204" pitchFamily="34" charset="0"/>
              <a:buChar char="•"/>
            </a:pPr>
            <a:r>
              <a:rPr lang="en-AU" sz="2000" dirty="0"/>
              <a:t>Provide education and counselling.</a:t>
            </a:r>
          </a:p>
          <a:p>
            <a:pPr marL="261938" indent="-261938">
              <a:buFont typeface="Arial" panose="020B0604020202020204" pitchFamily="34" charset="0"/>
              <a:buChar char="•"/>
            </a:pPr>
            <a:r>
              <a:rPr lang="en-AU" sz="2000" dirty="0"/>
              <a:t>Engage child/adolescent themselves as well as caregiver.</a:t>
            </a:r>
          </a:p>
          <a:p>
            <a:pPr marL="261620" indent="-261620">
              <a:buFont typeface="Arial" panose="020B0604020202020204" pitchFamily="34" charset="0"/>
              <a:buChar char="•"/>
            </a:pPr>
            <a:r>
              <a:rPr lang="en-AU" sz="2000" dirty="0"/>
              <a:t>Provide home- or community-based treatment support.</a:t>
            </a:r>
            <a:endParaRPr lang="en-AU" sz="2000" dirty="0">
              <a:ea typeface="Calibri"/>
              <a:cs typeface="Calibri"/>
            </a:endParaRPr>
          </a:p>
        </p:txBody>
      </p:sp>
      <p:grpSp>
        <p:nvGrpSpPr>
          <p:cNvPr id="39" name="Group 38">
            <a:extLst>
              <a:ext uri="{FF2B5EF4-FFF2-40B4-BE49-F238E27FC236}">
                <a16:creationId xmlns:a16="http://schemas.microsoft.com/office/drawing/2014/main" id="{08D904AD-34A8-DEA6-1CFD-F3DA0D443FA8}"/>
              </a:ext>
            </a:extLst>
          </p:cNvPr>
          <p:cNvGrpSpPr/>
          <p:nvPr/>
        </p:nvGrpSpPr>
        <p:grpSpPr>
          <a:xfrm>
            <a:off x="3105155" y="3034784"/>
            <a:ext cx="1502848" cy="1369504"/>
            <a:chOff x="1195047" y="2818551"/>
            <a:chExt cx="1785920" cy="1606125"/>
          </a:xfrm>
        </p:grpSpPr>
        <p:pic>
          <p:nvPicPr>
            <p:cNvPr id="36" name="Picture 35" descr="A blue and white pictograms of people&#10;&#10;Description automatically generated">
              <a:extLst>
                <a:ext uri="{FF2B5EF4-FFF2-40B4-BE49-F238E27FC236}">
                  <a16:creationId xmlns:a16="http://schemas.microsoft.com/office/drawing/2014/main" id="{F23063DA-26AE-FE9C-8E91-4FA94629157E}"/>
                </a:ext>
              </a:extLst>
            </p:cNvPr>
            <p:cNvPicPr>
              <a:picLocks noChangeAspect="1"/>
            </p:cNvPicPr>
            <p:nvPr/>
          </p:nvPicPr>
          <p:blipFill rotWithShape="1">
            <a:blip r:embed="rId6">
              <a:extLst>
                <a:ext uri="{28A0092B-C50C-407E-A947-70E740481C1C}">
                  <a14:useLocalDpi xmlns:a14="http://schemas.microsoft.com/office/drawing/2010/main" val="0"/>
                </a:ext>
              </a:extLst>
            </a:blip>
            <a:srcRect r="46652" b="14707"/>
            <a:stretch/>
          </p:blipFill>
          <p:spPr>
            <a:xfrm>
              <a:off x="1195047" y="2818551"/>
              <a:ext cx="1785920" cy="1606125"/>
            </a:xfrm>
            <a:prstGeom prst="rect">
              <a:avLst/>
            </a:prstGeom>
          </p:spPr>
        </p:pic>
        <p:pic>
          <p:nvPicPr>
            <p:cNvPr id="18" name="Picture 17" descr="A blue stick figure with white arrows and stethoscopes&#10;&#10;Description automatically generated">
              <a:extLst>
                <a:ext uri="{FF2B5EF4-FFF2-40B4-BE49-F238E27FC236}">
                  <a16:creationId xmlns:a16="http://schemas.microsoft.com/office/drawing/2014/main" id="{295CE756-DE34-A030-C924-242A5A4CD427}"/>
                </a:ext>
              </a:extLst>
            </p:cNvPr>
            <p:cNvPicPr>
              <a:picLocks noChangeAspect="1"/>
            </p:cNvPicPr>
            <p:nvPr/>
          </p:nvPicPr>
          <p:blipFill rotWithShape="1">
            <a:blip r:embed="rId7">
              <a:extLst>
                <a:ext uri="{28A0092B-C50C-407E-A947-70E740481C1C}">
                  <a14:useLocalDpi xmlns:a14="http://schemas.microsoft.com/office/drawing/2010/main" val="0"/>
                </a:ext>
              </a:extLst>
            </a:blip>
            <a:srcRect l="46207" t="26119" r="48143" b="62236"/>
            <a:stretch/>
          </p:blipFill>
          <p:spPr>
            <a:xfrm>
              <a:off x="1375229" y="3250778"/>
              <a:ext cx="186871" cy="216694"/>
            </a:xfrm>
            <a:prstGeom prst="rect">
              <a:avLst/>
            </a:prstGeom>
          </p:spPr>
        </p:pic>
        <p:pic>
          <p:nvPicPr>
            <p:cNvPr id="19" name="Picture 18" descr="A blue stick figure with white arrows and stethoscopes&#10;&#10;Description automatically generated">
              <a:extLst>
                <a:ext uri="{FF2B5EF4-FFF2-40B4-BE49-F238E27FC236}">
                  <a16:creationId xmlns:a16="http://schemas.microsoft.com/office/drawing/2014/main" id="{7E4D2D22-CD7E-8685-C188-BAC0E22EC07C}"/>
                </a:ext>
              </a:extLst>
            </p:cNvPr>
            <p:cNvPicPr>
              <a:picLocks noChangeAspect="1"/>
            </p:cNvPicPr>
            <p:nvPr/>
          </p:nvPicPr>
          <p:blipFill rotWithShape="1">
            <a:blip r:embed="rId7">
              <a:extLst>
                <a:ext uri="{28A0092B-C50C-407E-A947-70E740481C1C}">
                  <a14:useLocalDpi xmlns:a14="http://schemas.microsoft.com/office/drawing/2010/main" val="0"/>
                </a:ext>
              </a:extLst>
            </a:blip>
            <a:srcRect l="49879" t="15498" r="44471" b="72857"/>
            <a:stretch/>
          </p:blipFill>
          <p:spPr>
            <a:xfrm rot="2790624">
              <a:off x="1611575" y="3198018"/>
              <a:ext cx="186871" cy="216694"/>
            </a:xfrm>
            <a:prstGeom prst="rect">
              <a:avLst/>
            </a:prstGeom>
          </p:spPr>
        </p:pic>
      </p:grpSp>
      <p:sp>
        <p:nvSpPr>
          <p:cNvPr id="40" name="Rectangle 39">
            <a:extLst>
              <a:ext uri="{FF2B5EF4-FFF2-40B4-BE49-F238E27FC236}">
                <a16:creationId xmlns:a16="http://schemas.microsoft.com/office/drawing/2014/main" id="{358907B2-98D1-596D-5E73-14458C3FC4B6}"/>
              </a:ext>
            </a:extLst>
          </p:cNvPr>
          <p:cNvSpPr/>
          <p:nvPr/>
        </p:nvSpPr>
        <p:spPr>
          <a:xfrm>
            <a:off x="768294" y="4744519"/>
            <a:ext cx="8528106" cy="1538189"/>
          </a:xfrm>
          <a:prstGeom prst="rect">
            <a:avLst/>
          </a:prstGeom>
          <a:solidFill>
            <a:schemeClr val="bg2"/>
          </a:solidFill>
          <a:ln w="19050">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Placeholder 6">
            <a:extLst>
              <a:ext uri="{FF2B5EF4-FFF2-40B4-BE49-F238E27FC236}">
                <a16:creationId xmlns:a16="http://schemas.microsoft.com/office/drawing/2014/main" id="{DAD48EB8-383C-85D8-DEBC-C15CBB961534}"/>
              </a:ext>
            </a:extLst>
          </p:cNvPr>
          <p:cNvSpPr txBox="1">
            <a:spLocks/>
          </p:cNvSpPr>
          <p:nvPr/>
        </p:nvSpPr>
        <p:spPr>
          <a:xfrm>
            <a:off x="1097401" y="4996247"/>
            <a:ext cx="5739758" cy="1200329"/>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000" dirty="0"/>
              <a:t>Support nutrition.</a:t>
            </a:r>
          </a:p>
          <a:p>
            <a:r>
              <a:rPr lang="en-AU" sz="2000" dirty="0"/>
              <a:t>Provide HIV-related care.</a:t>
            </a:r>
          </a:p>
          <a:p>
            <a:r>
              <a:rPr lang="en-AU" sz="2000" dirty="0"/>
              <a:t>Monitor and manage any side-effects. </a:t>
            </a:r>
          </a:p>
        </p:txBody>
      </p:sp>
      <p:grpSp>
        <p:nvGrpSpPr>
          <p:cNvPr id="41" name="Group 40">
            <a:extLst>
              <a:ext uri="{FF2B5EF4-FFF2-40B4-BE49-F238E27FC236}">
                <a16:creationId xmlns:a16="http://schemas.microsoft.com/office/drawing/2014/main" id="{03E5D02D-90AA-8808-513D-F067655FBA97}"/>
              </a:ext>
            </a:extLst>
          </p:cNvPr>
          <p:cNvGrpSpPr/>
          <p:nvPr/>
        </p:nvGrpSpPr>
        <p:grpSpPr>
          <a:xfrm>
            <a:off x="6001835" y="4891819"/>
            <a:ext cx="2666342" cy="1292191"/>
            <a:chOff x="8189878" y="4418684"/>
            <a:chExt cx="3193731" cy="1458241"/>
          </a:xfrm>
        </p:grpSpPr>
        <p:pic>
          <p:nvPicPr>
            <p:cNvPr id="25" name="Picture 24">
              <a:extLst>
                <a:ext uri="{FF2B5EF4-FFF2-40B4-BE49-F238E27FC236}">
                  <a16:creationId xmlns:a16="http://schemas.microsoft.com/office/drawing/2014/main" id="{792E1D9B-B319-5AD9-7A2E-CD0BC67C7F1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7285" b="96689" l="4235" r="59935">
                          <a14:foregroundMark x1="46906" y1="36093" x2="16287" y2="25828"/>
                          <a14:foregroundMark x1="16287" y1="25828" x2="24104" y2="69868"/>
                          <a14:foregroundMark x1="24104" y1="69868" x2="15961" y2="88079"/>
                          <a14:foregroundMark x1="14984" y1="23510" x2="12052" y2="96689"/>
                          <a14:foregroundMark x1="12704" y1="30795" x2="4560" y2="58278"/>
                          <a14:foregroundMark x1="20195" y1="31788" x2="39414" y2="48344"/>
                          <a14:foregroundMark x1="26059" y1="29139" x2="10098" y2="25166"/>
                          <a14:foregroundMark x1="20847" y1="21523" x2="14332" y2="19868"/>
                          <a14:foregroundMark x1="29642" y1="25166" x2="26059" y2="24503"/>
                          <a14:foregroundMark x1="22476" y1="34768" x2="27362" y2="59603"/>
                          <a14:foregroundMark x1="59935" y1="28477" x2="54072" y2="16225"/>
                          <a14:foregroundMark x1="53746" y1="17219" x2="50489" y2="9603"/>
                          <a14:foregroundMark x1="49186" y1="7285" x2="44300" y2="16556"/>
                          <a14:foregroundMark x1="41694" y1="20530" x2="37134" y2="30795"/>
                          <a14:foregroundMark x1="47557" y1="18212" x2="49837" y2="27152"/>
                          <a14:foregroundMark x1="50814" y1="17219" x2="54072" y2="25828"/>
                          <a14:foregroundMark x1="52769" y1="22517" x2="52443" y2="28477"/>
                          <a14:foregroundMark x1="58306" y1="29470" x2="46580" y2="29139"/>
                          <a14:foregroundMark x1="59283" y1="30464" x2="57655" y2="27483"/>
                        </a14:backgroundRemoval>
                      </a14:imgEffect>
                    </a14:imgLayer>
                  </a14:imgProps>
                </a:ext>
              </a:extLst>
            </a:blip>
            <a:srcRect r="37487"/>
            <a:stretch/>
          </p:blipFill>
          <p:spPr>
            <a:xfrm flipH="1">
              <a:off x="9432925" y="4418685"/>
              <a:ext cx="949474" cy="1458240"/>
            </a:xfrm>
            <a:prstGeom prst="rect">
              <a:avLst/>
            </a:prstGeom>
          </p:spPr>
        </p:pic>
        <p:sp>
          <p:nvSpPr>
            <p:cNvPr id="26" name="Speech Bubble: Rectangle with Corners Rounded 25">
              <a:extLst>
                <a:ext uri="{FF2B5EF4-FFF2-40B4-BE49-F238E27FC236}">
                  <a16:creationId xmlns:a16="http://schemas.microsoft.com/office/drawing/2014/main" id="{EAB3BC3E-7E23-C161-E5CF-347173EC2ED7}"/>
                </a:ext>
              </a:extLst>
            </p:cNvPr>
            <p:cNvSpPr/>
            <p:nvPr/>
          </p:nvSpPr>
          <p:spPr>
            <a:xfrm>
              <a:off x="10477966" y="4418684"/>
              <a:ext cx="905643" cy="562106"/>
            </a:xfrm>
            <a:prstGeom prst="wedgeRoundRectCallout">
              <a:avLst>
                <a:gd name="adj1" fmla="val -80982"/>
                <a:gd name="adj2" fmla="val 27661"/>
                <a:gd name="adj3" fmla="val 16667"/>
              </a:avLst>
            </a:prstGeom>
            <a:solidFill>
              <a:srgbClr val="FFFFFF"/>
            </a:solidFill>
            <a:ln w="12700" cap="flat" cmpd="sng" algn="ctr">
              <a:solidFill>
                <a:srgbClr val="043673">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200" b="1" i="0" u="none" strike="noStrike" kern="0" cap="none" spc="0" normalizeH="0" baseline="0" noProof="0" dirty="0">
                  <a:ln>
                    <a:noFill/>
                  </a:ln>
                  <a:solidFill>
                    <a:schemeClr val="bg1"/>
                  </a:solidFill>
                  <a:effectLst/>
                  <a:uLnTx/>
                  <a:uFillTx/>
                  <a:latin typeface="Calibri" panose="020F0502020204030204"/>
                  <a:ea typeface="+mn-ea"/>
                  <a:cs typeface="+mn-cs"/>
                </a:rPr>
                <a:t>Let’s fix that! </a:t>
              </a:r>
              <a:endParaRPr kumimoji="0" lang="en-GB" sz="120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sp>
          <p:nvSpPr>
            <p:cNvPr id="27" name="Speech Bubble: Rectangle with Corners Rounded 26">
              <a:extLst>
                <a:ext uri="{FF2B5EF4-FFF2-40B4-BE49-F238E27FC236}">
                  <a16:creationId xmlns:a16="http://schemas.microsoft.com/office/drawing/2014/main" id="{A20603A8-E2A9-E95C-007A-A54697A2166A}"/>
                </a:ext>
              </a:extLst>
            </p:cNvPr>
            <p:cNvSpPr/>
            <p:nvPr/>
          </p:nvSpPr>
          <p:spPr>
            <a:xfrm>
              <a:off x="8189878" y="4522351"/>
              <a:ext cx="800665" cy="458440"/>
            </a:xfrm>
            <a:prstGeom prst="wedgeRoundRectCallout">
              <a:avLst>
                <a:gd name="adj1" fmla="val 65524"/>
                <a:gd name="adj2" fmla="val 94458"/>
                <a:gd name="adj3" fmla="val 16667"/>
              </a:avLst>
            </a:prstGeom>
            <a:solidFill>
              <a:srgbClr val="FFFFFF"/>
            </a:solidFill>
            <a:ln w="12700" cap="flat" cmpd="sng" algn="ctr">
              <a:solidFill>
                <a:srgbClr val="043673">
                  <a:shade val="1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ZA" sz="1200" b="1" i="0" u="none" strike="noStrike" kern="0" cap="none" spc="0" normalizeH="0" baseline="0" noProof="0" dirty="0">
                  <a:ln>
                    <a:noFill/>
                  </a:ln>
                  <a:solidFill>
                    <a:schemeClr val="bg1"/>
                  </a:solidFill>
                  <a:effectLst/>
                  <a:uLnTx/>
                  <a:uFillTx/>
                  <a:latin typeface="Calibri" panose="020F0502020204030204"/>
                  <a:ea typeface="+mn-ea"/>
                  <a:cs typeface="+mn-cs"/>
                </a:rPr>
                <a:t>I have a rash!</a:t>
              </a:r>
              <a:endParaRPr kumimoji="0" lang="en-GB" sz="1200" b="1" i="0" u="none" strike="noStrike" kern="0" cap="none" spc="0" normalizeH="0" baseline="0" noProof="0" dirty="0">
                <a:ln>
                  <a:noFill/>
                </a:ln>
                <a:solidFill>
                  <a:schemeClr val="bg1"/>
                </a:solidFill>
                <a:effectLst/>
                <a:uLnTx/>
                <a:uFillTx/>
                <a:latin typeface="Calibri" panose="020F0502020204030204"/>
                <a:ea typeface="+mn-ea"/>
                <a:cs typeface="+mn-cs"/>
              </a:endParaRPr>
            </a:p>
          </p:txBody>
        </p:sp>
        <p:pic>
          <p:nvPicPr>
            <p:cNvPr id="30" name="Picture 29" descr="Blue and black baby icons&#10;&#10;Description automatically generated with medium confidence">
              <a:extLst>
                <a:ext uri="{FF2B5EF4-FFF2-40B4-BE49-F238E27FC236}">
                  <a16:creationId xmlns:a16="http://schemas.microsoft.com/office/drawing/2014/main" id="{482E345E-3FE5-299D-6ECC-76880EB1120D}"/>
                </a:ext>
              </a:extLst>
            </p:cNvPr>
            <p:cNvPicPr>
              <a:picLocks noChangeAspect="1"/>
            </p:cNvPicPr>
            <p:nvPr/>
          </p:nvPicPr>
          <p:blipFill rotWithShape="1">
            <a:blip r:embed="rId10">
              <a:extLst>
                <a:ext uri="{28A0092B-C50C-407E-A947-70E740481C1C}">
                  <a14:useLocalDpi xmlns:a14="http://schemas.microsoft.com/office/drawing/2010/main" val="0"/>
                </a:ext>
              </a:extLst>
            </a:blip>
            <a:srcRect l="931" t="4575" r="76278" b="8404"/>
            <a:stretch/>
          </p:blipFill>
          <p:spPr>
            <a:xfrm>
              <a:off x="9107972" y="4864033"/>
              <a:ext cx="458771" cy="985363"/>
            </a:xfrm>
            <a:prstGeom prst="rect">
              <a:avLst/>
            </a:prstGeom>
          </p:spPr>
        </p:pic>
      </p:grpSp>
    </p:spTree>
    <p:extLst>
      <p:ext uri="{BB962C8B-B14F-4D97-AF65-F5344CB8AC3E}">
        <p14:creationId xmlns:p14="http://schemas.microsoft.com/office/powerpoint/2010/main" val="870737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
            <a:extLst>
              <a:ext uri="{FF2B5EF4-FFF2-40B4-BE49-F238E27FC236}">
                <a16:creationId xmlns:a16="http://schemas.microsoft.com/office/drawing/2014/main" id="{EC4F58B9-D58E-0B4D-B143-F9A1603D4808}"/>
              </a:ext>
            </a:extLst>
          </p:cNvPr>
          <p:cNvSpPr>
            <a:spLocks noGrp="1"/>
          </p:cNvSpPr>
          <p:nvPr>
            <p:ph type="title"/>
          </p:nvPr>
        </p:nvSpPr>
        <p:spPr>
          <a:xfrm>
            <a:off x="695325" y="188913"/>
            <a:ext cx="10656888" cy="814088"/>
          </a:xfrm>
        </p:spPr>
        <p:txBody>
          <a:bodyPr/>
          <a:lstStyle/>
          <a:p>
            <a:r>
              <a:rPr lang="en-US" altLang="en-AU" dirty="0">
                <a:cs typeface="Helvetica"/>
              </a:rPr>
              <a:t>Determine dosage for treatment by weight</a:t>
            </a:r>
            <a:endParaRPr lang="en-US" altLang="en-AU" dirty="0"/>
          </a:p>
        </p:txBody>
      </p:sp>
      <p:pic>
        <p:nvPicPr>
          <p:cNvPr id="2" name="Picture 1" descr="A table with numbers and numbers&#10;&#10;Description automatically generated">
            <a:extLst>
              <a:ext uri="{FF2B5EF4-FFF2-40B4-BE49-F238E27FC236}">
                <a16:creationId xmlns:a16="http://schemas.microsoft.com/office/drawing/2014/main" id="{A166C342-E30C-954B-6902-38B7646A6710}"/>
              </a:ext>
            </a:extLst>
          </p:cNvPr>
          <p:cNvPicPr>
            <a:picLocks noChangeAspect="1"/>
          </p:cNvPicPr>
          <p:nvPr/>
        </p:nvPicPr>
        <p:blipFill>
          <a:blip r:embed="rId3"/>
          <a:stretch>
            <a:fillRect/>
          </a:stretch>
        </p:blipFill>
        <p:spPr>
          <a:xfrm>
            <a:off x="3249261" y="1021159"/>
            <a:ext cx="7761262" cy="5431584"/>
          </a:xfrm>
          <a:prstGeom prst="rect">
            <a:avLst/>
          </a:prstGeom>
        </p:spPr>
      </p:pic>
      <p:pic>
        <p:nvPicPr>
          <p:cNvPr id="4" name="Picture 3" descr="A group of people standing on a scale&#10;&#10;Description automatically generated">
            <a:extLst>
              <a:ext uri="{FF2B5EF4-FFF2-40B4-BE49-F238E27FC236}">
                <a16:creationId xmlns:a16="http://schemas.microsoft.com/office/drawing/2014/main" id="{BB89301A-98B3-B8EE-5FB0-C002654A096C}"/>
              </a:ext>
            </a:extLst>
          </p:cNvPr>
          <p:cNvPicPr>
            <a:picLocks noChangeAspect="1"/>
          </p:cNvPicPr>
          <p:nvPr/>
        </p:nvPicPr>
        <p:blipFill rotWithShape="1">
          <a:blip r:embed="rId4">
            <a:extLst>
              <a:ext uri="{28A0092B-C50C-407E-A947-70E740481C1C}">
                <a14:useLocalDpi xmlns:a14="http://schemas.microsoft.com/office/drawing/2010/main" val="0"/>
              </a:ext>
            </a:extLst>
          </a:blip>
          <a:srcRect l="38845" t="26944" r="43405"/>
          <a:stretch/>
        </p:blipFill>
        <p:spPr>
          <a:xfrm>
            <a:off x="875845" y="1175054"/>
            <a:ext cx="1870283" cy="5082871"/>
          </a:xfrm>
          <a:prstGeom prst="rect">
            <a:avLst/>
          </a:prstGeom>
          <a:ln>
            <a:solidFill>
              <a:schemeClr val="tx2">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38966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EE9B98F5-E9D9-66AF-ECFD-501DA81413EB}"/>
              </a:ext>
            </a:extLst>
          </p:cNvPr>
          <p:cNvSpPr/>
          <p:nvPr/>
        </p:nvSpPr>
        <p:spPr>
          <a:xfrm>
            <a:off x="7089174" y="1391465"/>
            <a:ext cx="4243272" cy="2246847"/>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C670B127-6C1B-E136-0A5F-1F229E63654A}"/>
              </a:ext>
            </a:extLst>
          </p:cNvPr>
          <p:cNvSpPr/>
          <p:nvPr/>
        </p:nvSpPr>
        <p:spPr>
          <a:xfrm>
            <a:off x="773829" y="1376364"/>
            <a:ext cx="5296088" cy="4500562"/>
          </a:xfrm>
          <a:prstGeom prst="roundRect">
            <a:avLst>
              <a:gd name="adj" fmla="val 6697"/>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29" name="Rectangle: Rounded Corners 28">
            <a:extLst>
              <a:ext uri="{FF2B5EF4-FFF2-40B4-BE49-F238E27FC236}">
                <a16:creationId xmlns:a16="http://schemas.microsoft.com/office/drawing/2014/main" id="{EEB989FA-4BF8-59B9-EC6E-63FBBBFEBDF7}"/>
              </a:ext>
            </a:extLst>
          </p:cNvPr>
          <p:cNvSpPr/>
          <p:nvPr/>
        </p:nvSpPr>
        <p:spPr>
          <a:xfrm>
            <a:off x="7108941" y="3983001"/>
            <a:ext cx="4243272" cy="1893925"/>
          </a:xfrm>
          <a:prstGeom prst="round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7197B5B6-3B80-C367-B161-8CE5B24F300E}"/>
              </a:ext>
            </a:extLst>
          </p:cNvPr>
          <p:cNvSpPr>
            <a:spLocks noGrp="1"/>
          </p:cNvSpPr>
          <p:nvPr>
            <p:ph type="title"/>
          </p:nvPr>
        </p:nvSpPr>
        <p:spPr>
          <a:xfrm>
            <a:off x="695325" y="188913"/>
            <a:ext cx="6841089" cy="1116012"/>
          </a:xfrm>
        </p:spPr>
        <p:txBody>
          <a:bodyPr>
            <a:normAutofit fontScale="90000"/>
          </a:bodyPr>
          <a:lstStyle/>
          <a:p>
            <a:r>
              <a:rPr lang="en-AU" altLang="en-AU" dirty="0"/>
              <a:t>Choose appropriate formulations</a:t>
            </a:r>
            <a:endParaRPr lang="en-GB" dirty="0"/>
          </a:p>
        </p:txBody>
      </p:sp>
      <p:pic>
        <p:nvPicPr>
          <p:cNvPr id="4" name="Content Placeholder 3"/>
          <p:cNvPicPr>
            <a:picLocks noGrp="1" noChangeAspect="1"/>
          </p:cNvPicPr>
          <p:nvPr>
            <p:ph idx="4294967295"/>
          </p:nvPr>
        </p:nvPicPr>
        <p:blipFill>
          <a:blip r:embed="rId3"/>
          <a:stretch>
            <a:fillRect/>
          </a:stretch>
        </p:blipFill>
        <p:spPr>
          <a:xfrm>
            <a:off x="8260797" y="2195340"/>
            <a:ext cx="2089704" cy="2803143"/>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DEF64C8C-9E91-E98B-CD38-F04124B58A9D}"/>
              </a:ext>
            </a:extLst>
          </p:cNvPr>
          <p:cNvSpPr txBox="1"/>
          <p:nvPr/>
        </p:nvSpPr>
        <p:spPr>
          <a:xfrm>
            <a:off x="1178709" y="1454114"/>
            <a:ext cx="4564743" cy="523220"/>
          </a:xfrm>
          <a:prstGeom prst="rect">
            <a:avLst/>
          </a:prstGeom>
          <a:noFill/>
        </p:spPr>
        <p:txBody>
          <a:bodyPr wrap="square" rtlCol="0">
            <a:spAutoFit/>
          </a:bodyPr>
          <a:lstStyle/>
          <a:p>
            <a:pPr algn="ctr"/>
            <a:r>
              <a:rPr lang="en-ZA" sz="1400" dirty="0">
                <a:solidFill>
                  <a:schemeClr val="bg2"/>
                </a:solidFill>
              </a:rPr>
              <a:t>Check which treatment formulations are available in your setting as single drug or FDC:</a:t>
            </a:r>
            <a:endParaRPr lang="en-GB" sz="1400" dirty="0">
              <a:solidFill>
                <a:schemeClr val="bg2"/>
              </a:solidFill>
            </a:endParaRPr>
          </a:p>
        </p:txBody>
      </p:sp>
      <p:grpSp>
        <p:nvGrpSpPr>
          <p:cNvPr id="31" name="Group 30">
            <a:extLst>
              <a:ext uri="{FF2B5EF4-FFF2-40B4-BE49-F238E27FC236}">
                <a16:creationId xmlns:a16="http://schemas.microsoft.com/office/drawing/2014/main" id="{4E60EB46-36F0-969E-9B19-F8D47CDC0EB7}"/>
              </a:ext>
            </a:extLst>
          </p:cNvPr>
          <p:cNvGrpSpPr/>
          <p:nvPr/>
        </p:nvGrpSpPr>
        <p:grpSpPr>
          <a:xfrm>
            <a:off x="1981639" y="2156530"/>
            <a:ext cx="3952525" cy="1184262"/>
            <a:chOff x="827180" y="2079493"/>
            <a:chExt cx="4126302" cy="1184262"/>
          </a:xfrm>
        </p:grpSpPr>
        <p:sp>
          <p:nvSpPr>
            <p:cNvPr id="9" name="Rectangle: Rounded Corners 8">
              <a:extLst>
                <a:ext uri="{FF2B5EF4-FFF2-40B4-BE49-F238E27FC236}">
                  <a16:creationId xmlns:a16="http://schemas.microsoft.com/office/drawing/2014/main" id="{401ABFBB-93D5-21F7-96BC-C48004CA8172}"/>
                </a:ext>
              </a:extLst>
            </p:cNvPr>
            <p:cNvSpPr/>
            <p:nvPr/>
          </p:nvSpPr>
          <p:spPr>
            <a:xfrm>
              <a:off x="986079" y="2079530"/>
              <a:ext cx="996422" cy="537894"/>
            </a:xfrm>
            <a:prstGeom prst="roundRect">
              <a:avLst/>
            </a:prstGeom>
            <a:solidFill>
              <a:schemeClr val="accent2">
                <a:lumMod val="20000"/>
                <a:lumOff val="80000"/>
              </a:schemeClr>
            </a:solidFill>
            <a:ln w="38100">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en-AU" sz="1200" b="1" dirty="0">
                  <a:solidFill>
                    <a:schemeClr val="bg1"/>
                  </a:solidFill>
                </a:rPr>
                <a:t>HRZ </a:t>
              </a:r>
            </a:p>
            <a:p>
              <a:pPr algn="ctr"/>
              <a:r>
                <a:rPr lang="en-US" altLang="en-AU" sz="1200" b="1" dirty="0">
                  <a:solidFill>
                    <a:schemeClr val="bg1"/>
                  </a:solidFill>
                </a:rPr>
                <a:t>50/75/150 </a:t>
              </a:r>
              <a:endParaRPr lang="en-GB" sz="1200" b="1" dirty="0">
                <a:solidFill>
                  <a:schemeClr val="bg1"/>
                </a:solidFill>
              </a:endParaRPr>
            </a:p>
          </p:txBody>
        </p:sp>
        <p:sp>
          <p:nvSpPr>
            <p:cNvPr id="15" name="Rectangle: Rounded Corners 14">
              <a:extLst>
                <a:ext uri="{FF2B5EF4-FFF2-40B4-BE49-F238E27FC236}">
                  <a16:creationId xmlns:a16="http://schemas.microsoft.com/office/drawing/2014/main" id="{76953EB1-7A84-70E2-28CF-0282712A5E71}"/>
                </a:ext>
              </a:extLst>
            </p:cNvPr>
            <p:cNvSpPr/>
            <p:nvPr/>
          </p:nvSpPr>
          <p:spPr>
            <a:xfrm>
              <a:off x="2123975" y="2079493"/>
              <a:ext cx="664308" cy="523292"/>
            </a:xfrm>
            <a:prstGeom prst="roundRect">
              <a:avLst/>
            </a:prstGeom>
            <a:solidFill>
              <a:schemeClr val="accent2">
                <a:lumMod val="20000"/>
                <a:lumOff val="80000"/>
              </a:schemeClr>
            </a:solidFill>
            <a:ln w="38100">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altLang="en-AU" sz="1200" b="1" dirty="0">
                  <a:solidFill>
                    <a:schemeClr val="bg1"/>
                  </a:solidFill>
                </a:rPr>
                <a:t>HR </a:t>
              </a:r>
            </a:p>
            <a:p>
              <a:pPr algn="ctr"/>
              <a:r>
                <a:rPr lang="en-US" altLang="en-AU" sz="1200" b="1" dirty="0">
                  <a:solidFill>
                    <a:schemeClr val="bg1"/>
                  </a:solidFill>
                </a:rPr>
                <a:t>50/75 </a:t>
              </a:r>
              <a:endParaRPr lang="en-GB" sz="1200" b="1" dirty="0">
                <a:solidFill>
                  <a:schemeClr val="bg1"/>
                </a:solidFill>
              </a:endParaRPr>
            </a:p>
          </p:txBody>
        </p:sp>
        <p:sp>
          <p:nvSpPr>
            <p:cNvPr id="16" name="TextBox 15">
              <a:extLst>
                <a:ext uri="{FF2B5EF4-FFF2-40B4-BE49-F238E27FC236}">
                  <a16:creationId xmlns:a16="http://schemas.microsoft.com/office/drawing/2014/main" id="{1CD6DDB2-225B-C275-300A-15F8A3E233BA}"/>
                </a:ext>
              </a:extLst>
            </p:cNvPr>
            <p:cNvSpPr txBox="1"/>
            <p:nvPr/>
          </p:nvSpPr>
          <p:spPr>
            <a:xfrm>
              <a:off x="827180" y="2617424"/>
              <a:ext cx="2091414" cy="646331"/>
            </a:xfrm>
            <a:prstGeom prst="rect">
              <a:avLst/>
            </a:prstGeom>
            <a:noFill/>
          </p:spPr>
          <p:txBody>
            <a:bodyPr wrap="square" rtlCol="0">
              <a:spAutoFit/>
            </a:bodyPr>
            <a:lstStyle/>
            <a:p>
              <a:pPr algn="ctr"/>
              <a:r>
                <a:rPr lang="en-ZA" sz="1200" dirty="0">
                  <a:solidFill>
                    <a:srgbClr val="FFC000"/>
                  </a:solidFill>
                </a:rPr>
                <a:t>Child friendly FDC dispersible and fruit flavoured</a:t>
              </a:r>
              <a:endParaRPr lang="en-GB" sz="1200" dirty="0">
                <a:solidFill>
                  <a:srgbClr val="FFC000"/>
                </a:solidFill>
              </a:endParaRPr>
            </a:p>
          </p:txBody>
        </p:sp>
        <p:sp>
          <p:nvSpPr>
            <p:cNvPr id="17" name="Rectangle: Rounded Corners 16">
              <a:extLst>
                <a:ext uri="{FF2B5EF4-FFF2-40B4-BE49-F238E27FC236}">
                  <a16:creationId xmlns:a16="http://schemas.microsoft.com/office/drawing/2014/main" id="{6CF7AB8D-5A01-154F-556D-F487954996C6}"/>
                </a:ext>
              </a:extLst>
            </p:cNvPr>
            <p:cNvSpPr/>
            <p:nvPr/>
          </p:nvSpPr>
          <p:spPr>
            <a:xfrm>
              <a:off x="3228361" y="2094132"/>
              <a:ext cx="1526024" cy="506900"/>
            </a:xfrm>
            <a:prstGeom prst="roundRect">
              <a:avLst/>
            </a:prstGeom>
            <a:solidFill>
              <a:schemeClr val="bg2"/>
            </a:solidFill>
            <a:ln w="38100">
              <a:solidFill>
                <a:schemeClr val="bg2">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US" sz="1200" b="1" dirty="0">
                  <a:solidFill>
                    <a:schemeClr val="bg1"/>
                  </a:solidFill>
                </a:rPr>
                <a:t>Ethambutol</a:t>
              </a:r>
            </a:p>
            <a:p>
              <a:pPr algn="ctr"/>
              <a:r>
                <a:rPr lang="en-US" sz="1200" b="1" dirty="0">
                  <a:solidFill>
                    <a:schemeClr val="bg1"/>
                  </a:solidFill>
                </a:rPr>
                <a:t>100mg </a:t>
              </a:r>
              <a:endParaRPr lang="en-GB" sz="1200" b="1" dirty="0">
                <a:solidFill>
                  <a:schemeClr val="bg1"/>
                </a:solidFill>
              </a:endParaRPr>
            </a:p>
          </p:txBody>
        </p:sp>
        <p:sp>
          <p:nvSpPr>
            <p:cNvPr id="18" name="TextBox 17">
              <a:extLst>
                <a:ext uri="{FF2B5EF4-FFF2-40B4-BE49-F238E27FC236}">
                  <a16:creationId xmlns:a16="http://schemas.microsoft.com/office/drawing/2014/main" id="{C8F4200A-C4D9-EB47-C640-0ED8E44FB956}"/>
                </a:ext>
              </a:extLst>
            </p:cNvPr>
            <p:cNvSpPr txBox="1"/>
            <p:nvPr/>
          </p:nvSpPr>
          <p:spPr>
            <a:xfrm>
              <a:off x="3096293" y="2594387"/>
              <a:ext cx="1857189" cy="461665"/>
            </a:xfrm>
            <a:prstGeom prst="rect">
              <a:avLst/>
            </a:prstGeom>
            <a:noFill/>
          </p:spPr>
          <p:txBody>
            <a:bodyPr wrap="square" rtlCol="0">
              <a:spAutoFit/>
            </a:bodyPr>
            <a:lstStyle/>
            <a:p>
              <a:pPr algn="ctr"/>
              <a:r>
                <a:rPr lang="en-US" altLang="en-AU" sz="1200" dirty="0">
                  <a:solidFill>
                    <a:schemeClr val="bg2"/>
                  </a:solidFill>
                </a:rPr>
                <a:t>Now available as single dispersible formulation</a:t>
              </a:r>
              <a:endParaRPr lang="en-GB" sz="1200" dirty="0">
                <a:solidFill>
                  <a:schemeClr val="bg2"/>
                </a:solidFill>
              </a:endParaRPr>
            </a:p>
          </p:txBody>
        </p:sp>
      </p:grpSp>
      <p:pic>
        <p:nvPicPr>
          <p:cNvPr id="20" name="Picture 19">
            <a:extLst>
              <a:ext uri="{FF2B5EF4-FFF2-40B4-BE49-F238E27FC236}">
                <a16:creationId xmlns:a16="http://schemas.microsoft.com/office/drawing/2014/main" id="{12F71787-5DEC-3E64-3B73-C86E2851872F}"/>
              </a:ext>
            </a:extLst>
          </p:cNvPr>
          <p:cNvPicPr>
            <a:picLocks noChangeAspect="1"/>
          </p:cNvPicPr>
          <p:nvPr/>
        </p:nvPicPr>
        <p:blipFill>
          <a:blip r:embed="rId4"/>
          <a:stretch>
            <a:fillRect/>
          </a:stretch>
        </p:blipFill>
        <p:spPr>
          <a:xfrm>
            <a:off x="1146774" y="3239030"/>
            <a:ext cx="1388578" cy="1116000"/>
          </a:xfrm>
          <a:prstGeom prst="rect">
            <a:avLst/>
          </a:prstGeom>
          <a:ln>
            <a:solidFill>
              <a:schemeClr val="bg2">
                <a:lumMod val="75000"/>
              </a:schemeClr>
            </a:solidFill>
          </a:ln>
        </p:spPr>
      </p:pic>
      <p:pic>
        <p:nvPicPr>
          <p:cNvPr id="22" name="Picture 21">
            <a:extLst>
              <a:ext uri="{FF2B5EF4-FFF2-40B4-BE49-F238E27FC236}">
                <a16:creationId xmlns:a16="http://schemas.microsoft.com/office/drawing/2014/main" id="{C6A6149C-2D73-5D50-6E2B-6566D74396D1}"/>
              </a:ext>
            </a:extLst>
          </p:cNvPr>
          <p:cNvPicPr>
            <a:picLocks noChangeAspect="1"/>
          </p:cNvPicPr>
          <p:nvPr/>
        </p:nvPicPr>
        <p:blipFill>
          <a:blip r:embed="rId5"/>
          <a:stretch>
            <a:fillRect/>
          </a:stretch>
        </p:blipFill>
        <p:spPr>
          <a:xfrm>
            <a:off x="2543539" y="3239030"/>
            <a:ext cx="1368157" cy="1116000"/>
          </a:xfrm>
          <a:prstGeom prst="rect">
            <a:avLst/>
          </a:prstGeom>
          <a:ln>
            <a:solidFill>
              <a:schemeClr val="bg2">
                <a:lumMod val="75000"/>
              </a:schemeClr>
            </a:solidFill>
          </a:ln>
        </p:spPr>
      </p:pic>
      <p:pic>
        <p:nvPicPr>
          <p:cNvPr id="24" name="Picture 23">
            <a:extLst>
              <a:ext uri="{FF2B5EF4-FFF2-40B4-BE49-F238E27FC236}">
                <a16:creationId xmlns:a16="http://schemas.microsoft.com/office/drawing/2014/main" id="{B900F7E7-CC6C-234C-D409-A7795D3B90CC}"/>
              </a:ext>
            </a:extLst>
          </p:cNvPr>
          <p:cNvPicPr>
            <a:picLocks noChangeAspect="1"/>
          </p:cNvPicPr>
          <p:nvPr/>
        </p:nvPicPr>
        <p:blipFill rotWithShape="1">
          <a:blip r:embed="rId6"/>
          <a:srcRect t="18293" b="15306"/>
          <a:stretch/>
        </p:blipFill>
        <p:spPr>
          <a:xfrm>
            <a:off x="3919883" y="3239030"/>
            <a:ext cx="1338496" cy="1116000"/>
          </a:xfrm>
          <a:prstGeom prst="rect">
            <a:avLst/>
          </a:prstGeom>
          <a:ln>
            <a:solidFill>
              <a:schemeClr val="bg2">
                <a:lumMod val="75000"/>
              </a:schemeClr>
            </a:solidFill>
          </a:ln>
        </p:spPr>
      </p:pic>
      <p:grpSp>
        <p:nvGrpSpPr>
          <p:cNvPr id="46" name="Group 45">
            <a:extLst>
              <a:ext uri="{FF2B5EF4-FFF2-40B4-BE49-F238E27FC236}">
                <a16:creationId xmlns:a16="http://schemas.microsoft.com/office/drawing/2014/main" id="{6BBD19C4-ED5E-DE09-4329-0798E4452651}"/>
              </a:ext>
            </a:extLst>
          </p:cNvPr>
          <p:cNvGrpSpPr/>
          <p:nvPr/>
        </p:nvGrpSpPr>
        <p:grpSpPr>
          <a:xfrm>
            <a:off x="5642292" y="2820657"/>
            <a:ext cx="1980000" cy="1980000"/>
            <a:chOff x="5498832" y="2803832"/>
            <a:chExt cx="1980000" cy="1980000"/>
          </a:xfrm>
        </p:grpSpPr>
        <p:sp>
          <p:nvSpPr>
            <p:cNvPr id="10" name="Oval 9">
              <a:extLst>
                <a:ext uri="{FF2B5EF4-FFF2-40B4-BE49-F238E27FC236}">
                  <a16:creationId xmlns:a16="http://schemas.microsoft.com/office/drawing/2014/main" id="{28580A46-ABF0-2959-67F5-6586EE496D35}"/>
                </a:ext>
              </a:extLst>
            </p:cNvPr>
            <p:cNvSpPr/>
            <p:nvPr/>
          </p:nvSpPr>
          <p:spPr>
            <a:xfrm>
              <a:off x="5498832" y="2803832"/>
              <a:ext cx="1980000" cy="1980000"/>
            </a:xfrm>
            <a:prstGeom prst="ellipse">
              <a:avLst/>
            </a:prstGeom>
            <a:solidFill>
              <a:schemeClr val="bg2"/>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7" name="Picture 26" descr="A blue pill with a chain&#10;&#10;Description automatically generated">
              <a:extLst>
                <a:ext uri="{FF2B5EF4-FFF2-40B4-BE49-F238E27FC236}">
                  <a16:creationId xmlns:a16="http://schemas.microsoft.com/office/drawing/2014/main" id="{3077BA4D-31C4-B1BA-3B32-976E75CC52B2}"/>
                </a:ext>
              </a:extLst>
            </p:cNvPr>
            <p:cNvPicPr>
              <a:picLocks noChangeAspect="1"/>
            </p:cNvPicPr>
            <p:nvPr/>
          </p:nvPicPr>
          <p:blipFill rotWithShape="1">
            <a:blip r:embed="rId7">
              <a:extLst>
                <a:ext uri="{28A0092B-C50C-407E-A947-70E740481C1C}">
                  <a14:useLocalDpi xmlns:a14="http://schemas.microsoft.com/office/drawing/2010/main" val="0"/>
                </a:ext>
              </a:extLst>
            </a:blip>
            <a:srcRect r="51719" b="11389"/>
            <a:stretch/>
          </p:blipFill>
          <p:spPr>
            <a:xfrm>
              <a:off x="5712617" y="2952355"/>
              <a:ext cx="1427927" cy="1474138"/>
            </a:xfrm>
            <a:prstGeom prst="rect">
              <a:avLst/>
            </a:prstGeom>
          </p:spPr>
        </p:pic>
      </p:grpSp>
      <p:grpSp>
        <p:nvGrpSpPr>
          <p:cNvPr id="48" name="Group 47">
            <a:extLst>
              <a:ext uri="{FF2B5EF4-FFF2-40B4-BE49-F238E27FC236}">
                <a16:creationId xmlns:a16="http://schemas.microsoft.com/office/drawing/2014/main" id="{5C95BD85-A5D9-4EBB-65C1-DEC3AC6FB590}"/>
              </a:ext>
            </a:extLst>
          </p:cNvPr>
          <p:cNvGrpSpPr/>
          <p:nvPr/>
        </p:nvGrpSpPr>
        <p:grpSpPr>
          <a:xfrm>
            <a:off x="1110132" y="2149581"/>
            <a:ext cx="915972" cy="584776"/>
            <a:chOff x="1140949" y="2087586"/>
            <a:chExt cx="915972" cy="584776"/>
          </a:xfrm>
          <a:effectLst>
            <a:outerShdw blurRad="50800" dist="38100" dir="2700000" algn="tl" rotWithShape="0">
              <a:prstClr val="black">
                <a:alpha val="40000"/>
              </a:prstClr>
            </a:outerShdw>
          </a:effectLst>
        </p:grpSpPr>
        <p:sp>
          <p:nvSpPr>
            <p:cNvPr id="32" name="Flowchart: Off-page Connector 31">
              <a:extLst>
                <a:ext uri="{FF2B5EF4-FFF2-40B4-BE49-F238E27FC236}">
                  <a16:creationId xmlns:a16="http://schemas.microsoft.com/office/drawing/2014/main" id="{C0A40BA1-496C-8623-5AEF-82D4C3A77420}"/>
                </a:ext>
              </a:extLst>
            </p:cNvPr>
            <p:cNvSpPr/>
            <p:nvPr/>
          </p:nvSpPr>
          <p:spPr>
            <a:xfrm rot="16200000">
              <a:off x="1306547" y="1921988"/>
              <a:ext cx="584776" cy="915972"/>
            </a:xfrm>
            <a:prstGeom prst="flowChartOffpageConnector">
              <a:avLst/>
            </a:prstGeom>
            <a:solidFill>
              <a:schemeClr val="accent4"/>
            </a:solidFill>
            <a:ln w="381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rIns="36000" rtlCol="0" anchor="ctr">
              <a:noAutofit/>
            </a:bodyPr>
            <a:lstStyle/>
            <a:p>
              <a:pPr algn="ctr"/>
              <a:endParaRPr lang="en-GB" sz="1600" dirty="0"/>
            </a:p>
          </p:txBody>
        </p:sp>
        <p:sp>
          <p:nvSpPr>
            <p:cNvPr id="33" name="Rectangle 32">
              <a:extLst>
                <a:ext uri="{FF2B5EF4-FFF2-40B4-BE49-F238E27FC236}">
                  <a16:creationId xmlns:a16="http://schemas.microsoft.com/office/drawing/2014/main" id="{09D0FA93-88D3-F305-85C0-EF39B4D5ED50}"/>
                </a:ext>
              </a:extLst>
            </p:cNvPr>
            <p:cNvSpPr/>
            <p:nvPr/>
          </p:nvSpPr>
          <p:spPr>
            <a:xfrm>
              <a:off x="1228525" y="2172110"/>
              <a:ext cx="593695" cy="406133"/>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rIns="36000" rtlCol="0" anchor="ctr">
              <a:noAutofit/>
            </a:bodyPr>
            <a:lstStyle/>
            <a:p>
              <a:pPr algn="ctr"/>
              <a:r>
                <a:rPr lang="en-ZA" sz="1400" b="1" dirty="0"/>
                <a:t>DS-TB</a:t>
              </a:r>
              <a:endParaRPr lang="en-GB" sz="1400" b="1" dirty="0"/>
            </a:p>
          </p:txBody>
        </p:sp>
      </p:grpSp>
      <p:sp>
        <p:nvSpPr>
          <p:cNvPr id="43" name="Arrow: Pentagon 42">
            <a:extLst>
              <a:ext uri="{FF2B5EF4-FFF2-40B4-BE49-F238E27FC236}">
                <a16:creationId xmlns:a16="http://schemas.microsoft.com/office/drawing/2014/main" id="{5CAB7B58-280E-508D-601A-2CD0D1552B6A}"/>
              </a:ext>
            </a:extLst>
          </p:cNvPr>
          <p:cNvSpPr/>
          <p:nvPr/>
        </p:nvSpPr>
        <p:spPr>
          <a:xfrm>
            <a:off x="1153712" y="5176645"/>
            <a:ext cx="4345976" cy="468000"/>
          </a:xfrm>
          <a:prstGeom prst="homePlate">
            <a:avLst/>
          </a:prstGeom>
          <a:solidFill>
            <a:schemeClr val="bg2">
              <a:lumMod val="50000"/>
            </a:schemeClr>
          </a:solidFill>
          <a:ln w="38100">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37" name="Rectangle 36">
            <a:extLst>
              <a:ext uri="{FF2B5EF4-FFF2-40B4-BE49-F238E27FC236}">
                <a16:creationId xmlns:a16="http://schemas.microsoft.com/office/drawing/2014/main" id="{F1BD38B9-251E-CFAB-4D0F-1CCD7E5AEE8B}"/>
              </a:ext>
            </a:extLst>
          </p:cNvPr>
          <p:cNvSpPr/>
          <p:nvPr/>
        </p:nvSpPr>
        <p:spPr>
          <a:xfrm>
            <a:off x="1254118" y="5176645"/>
            <a:ext cx="536379" cy="41161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rIns="36000" rtlCol="0" anchor="ctr">
            <a:noAutofit/>
          </a:bodyPr>
          <a:lstStyle/>
          <a:p>
            <a:pPr algn="ctr"/>
            <a:r>
              <a:rPr lang="en-ZA" sz="1400" b="1" dirty="0">
                <a:solidFill>
                  <a:schemeClr val="bg2"/>
                </a:solidFill>
              </a:rPr>
              <a:t>TPT</a:t>
            </a:r>
            <a:endParaRPr lang="en-GB" sz="1400" b="1" dirty="0">
              <a:solidFill>
                <a:schemeClr val="bg2"/>
              </a:solidFill>
            </a:endParaRPr>
          </a:p>
        </p:txBody>
      </p:sp>
      <p:sp>
        <p:nvSpPr>
          <p:cNvPr id="39" name="Rectangle: Rounded Corners 38">
            <a:extLst>
              <a:ext uri="{FF2B5EF4-FFF2-40B4-BE49-F238E27FC236}">
                <a16:creationId xmlns:a16="http://schemas.microsoft.com/office/drawing/2014/main" id="{CBA47EF3-30B3-3946-A78B-D28AC37FE629}"/>
              </a:ext>
            </a:extLst>
          </p:cNvPr>
          <p:cNvSpPr/>
          <p:nvPr/>
        </p:nvSpPr>
        <p:spPr>
          <a:xfrm>
            <a:off x="1959329" y="5156660"/>
            <a:ext cx="3255956" cy="529531"/>
          </a:xfrm>
          <a:prstGeom prst="roundRect">
            <a:avLst/>
          </a:prstGeom>
          <a:no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dirty="0">
                <a:solidFill>
                  <a:schemeClr val="bg2"/>
                </a:solidFill>
              </a:rPr>
              <a:t>Dispersible formulations include HR 50/75, rifapentine and levofloxacin.</a:t>
            </a:r>
          </a:p>
        </p:txBody>
      </p:sp>
      <p:sp>
        <p:nvSpPr>
          <p:cNvPr id="41" name="Arrow: Pentagon 40">
            <a:extLst>
              <a:ext uri="{FF2B5EF4-FFF2-40B4-BE49-F238E27FC236}">
                <a16:creationId xmlns:a16="http://schemas.microsoft.com/office/drawing/2014/main" id="{F871FB5A-D948-2DCB-1708-E92ABDA234BA}"/>
              </a:ext>
            </a:extLst>
          </p:cNvPr>
          <p:cNvSpPr/>
          <p:nvPr/>
        </p:nvSpPr>
        <p:spPr>
          <a:xfrm>
            <a:off x="1146774" y="4553103"/>
            <a:ext cx="4345976" cy="468000"/>
          </a:xfrm>
          <a:prstGeom prst="homePlate">
            <a:avLst/>
          </a:prstGeom>
          <a:solidFill>
            <a:schemeClr val="bg2"/>
          </a:solidFill>
          <a:ln w="38100">
            <a:solidFill>
              <a:srgbClr val="326BB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dirty="0"/>
          </a:p>
        </p:txBody>
      </p:sp>
      <p:sp>
        <p:nvSpPr>
          <p:cNvPr id="42" name="Rectangle: Rounded Corners 41">
            <a:extLst>
              <a:ext uri="{FF2B5EF4-FFF2-40B4-BE49-F238E27FC236}">
                <a16:creationId xmlns:a16="http://schemas.microsoft.com/office/drawing/2014/main" id="{9399AB89-E07E-CE1C-8511-1F27CF699BC5}"/>
              </a:ext>
            </a:extLst>
          </p:cNvPr>
          <p:cNvSpPr/>
          <p:nvPr/>
        </p:nvSpPr>
        <p:spPr>
          <a:xfrm>
            <a:off x="1724901" y="4524415"/>
            <a:ext cx="3630906" cy="529531"/>
          </a:xfrm>
          <a:prstGeom prst="roundRect">
            <a:avLst/>
          </a:prstGeom>
          <a:noFill/>
          <a:ln w="381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 Increasing numbers of appropriately dosed and dispersible second-line drugs.</a:t>
            </a:r>
          </a:p>
        </p:txBody>
      </p:sp>
      <p:sp>
        <p:nvSpPr>
          <p:cNvPr id="35" name="Rectangle 34">
            <a:extLst>
              <a:ext uri="{FF2B5EF4-FFF2-40B4-BE49-F238E27FC236}">
                <a16:creationId xmlns:a16="http://schemas.microsoft.com/office/drawing/2014/main" id="{9FEC419D-647F-A44E-B7A2-6B1204E33933}"/>
              </a:ext>
            </a:extLst>
          </p:cNvPr>
          <p:cNvSpPr/>
          <p:nvPr/>
        </p:nvSpPr>
        <p:spPr>
          <a:xfrm>
            <a:off x="1211800" y="4581297"/>
            <a:ext cx="634710" cy="411611"/>
          </a:xfrm>
          <a:prstGeom prst="rect">
            <a:avLst/>
          </a:prstGeom>
          <a:noFill/>
          <a:ln>
            <a:noFill/>
          </a:ln>
          <a:effectLst/>
        </p:spPr>
        <p:style>
          <a:lnRef idx="2">
            <a:schemeClr val="accent1">
              <a:shade val="15000"/>
            </a:schemeClr>
          </a:lnRef>
          <a:fillRef idx="1">
            <a:schemeClr val="accent1"/>
          </a:fillRef>
          <a:effectRef idx="0">
            <a:schemeClr val="accent1"/>
          </a:effectRef>
          <a:fontRef idx="minor">
            <a:schemeClr val="lt1"/>
          </a:fontRef>
        </p:style>
        <p:txBody>
          <a:bodyPr lIns="0" rIns="36000" rtlCol="0" anchor="ctr">
            <a:noAutofit/>
          </a:bodyPr>
          <a:lstStyle/>
          <a:p>
            <a:pPr algn="ctr"/>
            <a:r>
              <a:rPr lang="en-ZA" sz="1400" b="1" dirty="0"/>
              <a:t>DR-TB</a:t>
            </a:r>
            <a:endParaRPr lang="en-GB" sz="1400" b="1" dirty="0"/>
          </a:p>
        </p:txBody>
      </p:sp>
      <p:sp>
        <p:nvSpPr>
          <p:cNvPr id="8" name="Text Placeholder 7">
            <a:extLst>
              <a:ext uri="{FF2B5EF4-FFF2-40B4-BE49-F238E27FC236}">
                <a16:creationId xmlns:a16="http://schemas.microsoft.com/office/drawing/2014/main" id="{6051E34C-53BC-92D2-0455-0BCCC4419011}"/>
              </a:ext>
            </a:extLst>
          </p:cNvPr>
          <p:cNvSpPr>
            <a:spLocks noGrp="1"/>
          </p:cNvSpPr>
          <p:nvPr>
            <p:ph type="body" sz="quarter" idx="10"/>
          </p:nvPr>
        </p:nvSpPr>
        <p:spPr>
          <a:xfrm>
            <a:off x="7669625" y="1454114"/>
            <a:ext cx="3301238" cy="578421"/>
          </a:xfrm>
        </p:spPr>
        <p:txBody>
          <a:bodyPr>
            <a:noAutofit/>
          </a:bodyPr>
          <a:lstStyle/>
          <a:p>
            <a:pPr marL="0" indent="0" algn="ctr">
              <a:buNone/>
            </a:pPr>
            <a:r>
              <a:rPr lang="en-US" sz="1400" dirty="0">
                <a:solidFill>
                  <a:schemeClr val="bg2"/>
                </a:solidFill>
              </a:rPr>
              <a:t>Weight-based dosing charts support correct dosing</a:t>
            </a:r>
          </a:p>
        </p:txBody>
      </p:sp>
      <p:sp>
        <p:nvSpPr>
          <p:cNvPr id="45" name="Text Placeholder 7">
            <a:extLst>
              <a:ext uri="{FF2B5EF4-FFF2-40B4-BE49-F238E27FC236}">
                <a16:creationId xmlns:a16="http://schemas.microsoft.com/office/drawing/2014/main" id="{A5D3C775-0CF2-94E4-8926-1E008B81B9D4}"/>
              </a:ext>
            </a:extLst>
          </p:cNvPr>
          <p:cNvSpPr txBox="1">
            <a:spLocks/>
          </p:cNvSpPr>
          <p:nvPr/>
        </p:nvSpPr>
        <p:spPr>
          <a:xfrm>
            <a:off x="7622292" y="5121434"/>
            <a:ext cx="3391787" cy="578421"/>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dirty="0">
                <a:solidFill>
                  <a:schemeClr val="bg2"/>
                </a:solidFill>
              </a:rPr>
              <a:t>Caregivers should be educated on how to administer the child friendly formulations.</a:t>
            </a:r>
          </a:p>
        </p:txBody>
      </p:sp>
    </p:spTree>
    <p:extLst>
      <p:ext uri="{BB962C8B-B14F-4D97-AF65-F5344CB8AC3E}">
        <p14:creationId xmlns:p14="http://schemas.microsoft.com/office/powerpoint/2010/main" val="2526314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Two people sitting at a table&#10;&#10;Description automatically generated">
            <a:extLst>
              <a:ext uri="{FF2B5EF4-FFF2-40B4-BE49-F238E27FC236}">
                <a16:creationId xmlns:a16="http://schemas.microsoft.com/office/drawing/2014/main" id="{1BCD4D2A-D9EF-B453-158F-0A5FE854D381}"/>
              </a:ext>
            </a:extLst>
          </p:cNvPr>
          <p:cNvPicPr>
            <a:picLocks noChangeAspect="1"/>
          </p:cNvPicPr>
          <p:nvPr/>
        </p:nvPicPr>
        <p:blipFill rotWithShape="1">
          <a:blip r:embed="rId3">
            <a:extLst>
              <a:ext uri="{28A0092B-C50C-407E-A947-70E740481C1C}">
                <a14:useLocalDpi xmlns:a14="http://schemas.microsoft.com/office/drawing/2010/main" val="0"/>
              </a:ext>
            </a:extLst>
          </a:blip>
          <a:srcRect t="10024" b="7301"/>
          <a:stretch/>
        </p:blipFill>
        <p:spPr>
          <a:xfrm>
            <a:off x="0" y="0"/>
            <a:ext cx="12192000" cy="6705600"/>
          </a:xfrm>
          <a:prstGeom prst="rect">
            <a:avLst/>
          </a:prstGeom>
        </p:spPr>
      </p:pic>
      <p:sp>
        <p:nvSpPr>
          <p:cNvPr id="3" name="Title 2">
            <a:extLst>
              <a:ext uri="{FF2B5EF4-FFF2-40B4-BE49-F238E27FC236}">
                <a16:creationId xmlns:a16="http://schemas.microsoft.com/office/drawing/2014/main" id="{2C245C6C-7DD7-6D8F-ABAC-4A8158E624E3}"/>
              </a:ext>
            </a:extLst>
          </p:cNvPr>
          <p:cNvSpPr>
            <a:spLocks noGrp="1"/>
          </p:cNvSpPr>
          <p:nvPr>
            <p:ph type="title"/>
          </p:nvPr>
        </p:nvSpPr>
        <p:spPr>
          <a:xfrm>
            <a:off x="695326" y="188913"/>
            <a:ext cx="2416010" cy="1116012"/>
          </a:xfrm>
          <a:solidFill>
            <a:srgbClr val="482F2F"/>
          </a:solidFill>
          <a:effectLst>
            <a:softEdge rad="457200"/>
          </a:effectLst>
        </p:spPr>
        <p:txBody>
          <a:bodyPr>
            <a:normAutofit/>
          </a:bodyPr>
          <a:lstStyle/>
          <a:p>
            <a:r>
              <a:rPr lang="en-US" dirty="0">
                <a:solidFill>
                  <a:schemeClr val="bg2"/>
                </a:solidFill>
                <a:effectLst>
                  <a:outerShdw blurRad="38100" dist="38100" dir="2700000" algn="tl">
                    <a:srgbClr val="000000">
                      <a:alpha val="43137"/>
                    </a:srgbClr>
                  </a:outerShdw>
                </a:effectLst>
              </a:rPr>
              <a:t>Education</a:t>
            </a:r>
            <a:endParaRPr lang="en-AU"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6967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8" name="Picture 17" descr="A group of people sitting in a room&#10;&#10;Description automatically generated">
            <a:extLst>
              <a:ext uri="{FF2B5EF4-FFF2-40B4-BE49-F238E27FC236}">
                <a16:creationId xmlns:a16="http://schemas.microsoft.com/office/drawing/2014/main" id="{0646A3C9-86CA-A7C5-F58D-5FCDBFB54937}"/>
              </a:ext>
            </a:extLst>
          </p:cNvPr>
          <p:cNvPicPr>
            <a:picLocks noChangeAspect="1"/>
          </p:cNvPicPr>
          <p:nvPr/>
        </p:nvPicPr>
        <p:blipFill rotWithShape="1">
          <a:blip r:embed="rId3">
            <a:extLst>
              <a:ext uri="{28A0092B-C50C-407E-A947-70E740481C1C}">
                <a14:useLocalDpi xmlns:a14="http://schemas.microsoft.com/office/drawing/2010/main" val="0"/>
              </a:ext>
            </a:extLst>
          </a:blip>
          <a:srcRect t="20804" r="-2" b="14069"/>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22" name="Picture 21" descr="A couple of women in green dresses walking down a dirt road&#10;&#10;Description automatically generated">
            <a:extLst>
              <a:ext uri="{FF2B5EF4-FFF2-40B4-BE49-F238E27FC236}">
                <a16:creationId xmlns:a16="http://schemas.microsoft.com/office/drawing/2014/main" id="{67B7F0C1-65CE-9363-E466-D7FBE29DA75E}"/>
              </a:ext>
            </a:extLst>
          </p:cNvPr>
          <p:cNvPicPr>
            <a:picLocks noChangeAspect="1"/>
          </p:cNvPicPr>
          <p:nvPr/>
        </p:nvPicPr>
        <p:blipFill rotWithShape="1">
          <a:blip r:embed="rId4">
            <a:extLst>
              <a:ext uri="{28A0092B-C50C-407E-A947-70E740481C1C}">
                <a14:useLocalDpi xmlns:a14="http://schemas.microsoft.com/office/drawing/2010/main" val="0"/>
              </a:ext>
            </a:extLst>
          </a:blip>
          <a:srcRect t="11791" r="-3" b="2322"/>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grpSp>
        <p:nvGrpSpPr>
          <p:cNvPr id="2" name="Group 1">
            <a:extLst>
              <a:ext uri="{FF2B5EF4-FFF2-40B4-BE49-F238E27FC236}">
                <a16:creationId xmlns:a16="http://schemas.microsoft.com/office/drawing/2014/main" id="{DC6DCD8D-DB8A-D0AC-6FD0-FFE46ECED361}"/>
              </a:ext>
            </a:extLst>
          </p:cNvPr>
          <p:cNvGrpSpPr/>
          <p:nvPr/>
        </p:nvGrpSpPr>
        <p:grpSpPr>
          <a:xfrm>
            <a:off x="-9525" y="3511052"/>
            <a:ext cx="12192000" cy="3346948"/>
            <a:chOff x="0" y="3511052"/>
            <a:chExt cx="12192000" cy="3346948"/>
          </a:xfrm>
        </p:grpSpPr>
        <p:pic>
          <p:nvPicPr>
            <p:cNvPr id="10" name="Picture 9" descr="A group of people standing outside&#10;&#10;Description automatically generated">
              <a:extLst>
                <a:ext uri="{FF2B5EF4-FFF2-40B4-BE49-F238E27FC236}">
                  <a16:creationId xmlns:a16="http://schemas.microsoft.com/office/drawing/2014/main" id="{31F04034-8C7D-EF2E-A5FA-29633417235E}"/>
                </a:ext>
              </a:extLst>
            </p:cNvPr>
            <p:cNvPicPr>
              <a:picLocks noChangeAspect="1"/>
            </p:cNvPicPr>
            <p:nvPr/>
          </p:nvPicPr>
          <p:blipFill rotWithShape="1">
            <a:blip r:embed="rId5">
              <a:extLst>
                <a:ext uri="{28A0092B-C50C-407E-A947-70E740481C1C}">
                  <a14:useLocalDpi xmlns:a14="http://schemas.microsoft.com/office/drawing/2010/main" val="0"/>
                </a:ext>
              </a:extLst>
            </a:blip>
            <a:srcRect t="14175" r="2" b="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2" name="Picture 11" descr="A family sitting outside a house&#10;&#10;Description automatically generated">
              <a:extLst>
                <a:ext uri="{FF2B5EF4-FFF2-40B4-BE49-F238E27FC236}">
                  <a16:creationId xmlns:a16="http://schemas.microsoft.com/office/drawing/2014/main" id="{D86F3F3D-F1E6-7F44-6BE1-38E8AD9A0CD9}"/>
                </a:ext>
              </a:extLst>
            </p:cNvPr>
            <p:cNvPicPr>
              <a:picLocks noChangeAspect="1"/>
            </p:cNvPicPr>
            <p:nvPr/>
          </p:nvPicPr>
          <p:blipFill rotWithShape="1">
            <a:blip r:embed="rId6">
              <a:extLst>
                <a:ext uri="{28A0092B-C50C-407E-A947-70E740481C1C}">
                  <a14:useLocalDpi xmlns:a14="http://schemas.microsoft.com/office/drawing/2010/main" val="0"/>
                </a:ext>
              </a:extLst>
            </a:blip>
            <a:srcRect t="10740" r="-2" b="23889"/>
            <a:stretch/>
          </p:blipFill>
          <p:spPr>
            <a:xfrm>
              <a:off x="0" y="3511052"/>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grpSp>
      <p:sp>
        <p:nvSpPr>
          <p:cNvPr id="3" name="Title 2">
            <a:extLst>
              <a:ext uri="{FF2B5EF4-FFF2-40B4-BE49-F238E27FC236}">
                <a16:creationId xmlns:a16="http://schemas.microsoft.com/office/drawing/2014/main" id="{2C245C6C-7DD7-6D8F-ABAC-4A8158E624E3}"/>
              </a:ext>
            </a:extLst>
          </p:cNvPr>
          <p:cNvSpPr>
            <a:spLocks noGrp="1"/>
          </p:cNvSpPr>
          <p:nvPr>
            <p:ph type="title" idx="4294967295"/>
          </p:nvPr>
        </p:nvSpPr>
        <p:spPr>
          <a:xfrm>
            <a:off x="25491" y="-1838325"/>
            <a:ext cx="12166509" cy="1116012"/>
          </a:xfrm>
          <a:noFill/>
          <a:effectLst>
            <a:softEdge rad="381000"/>
          </a:effectLst>
        </p:spPr>
        <p:txBody>
          <a:bodyPr>
            <a:normAutofit/>
          </a:bodyPr>
          <a:lstStyle/>
          <a:p>
            <a:r>
              <a:rPr lang="en-US" dirty="0">
                <a:cs typeface="Helvetica"/>
              </a:rPr>
              <a:t>Education and counselling for treatment support</a:t>
            </a:r>
            <a:endParaRPr lang="en-AU" dirty="0">
              <a:cs typeface="Helvetica"/>
            </a:endParaRPr>
          </a:p>
        </p:txBody>
      </p:sp>
      <p:sp>
        <p:nvSpPr>
          <p:cNvPr id="4" name="Title 2">
            <a:extLst>
              <a:ext uri="{FF2B5EF4-FFF2-40B4-BE49-F238E27FC236}">
                <a16:creationId xmlns:a16="http://schemas.microsoft.com/office/drawing/2014/main" id="{C9D3DD33-016D-7D7A-DFE3-ADC0E25B00D5}"/>
              </a:ext>
            </a:extLst>
          </p:cNvPr>
          <p:cNvSpPr txBox="1">
            <a:spLocks/>
          </p:cNvSpPr>
          <p:nvPr/>
        </p:nvSpPr>
        <p:spPr>
          <a:xfrm>
            <a:off x="8039595" y="188913"/>
            <a:ext cx="4152405" cy="1116012"/>
          </a:xfrm>
          <a:prstGeom prst="rect">
            <a:avLst/>
          </a:prstGeom>
          <a:solidFill>
            <a:srgbClr val="482F2F"/>
          </a:solidFill>
          <a:effectLst>
            <a:softEdge rad="457200"/>
          </a:effectLst>
        </p:spPr>
        <p:txBody>
          <a:bodyPr>
            <a:normAutofit/>
          </a:bodyPr>
          <a:lstStyle>
            <a:lvl1pPr algn="l" defTabSz="914400" rtl="0" eaLnBrk="1" latinLnBrk="0" hangingPunct="1">
              <a:lnSpc>
                <a:spcPct val="90000"/>
              </a:lnSpc>
              <a:spcBef>
                <a:spcPct val="0"/>
              </a:spcBef>
              <a:buNone/>
              <a:defRPr sz="4000" b="1" kern="1200" spc="-20" baseline="0">
                <a:solidFill>
                  <a:srgbClr val="043673"/>
                </a:solidFill>
                <a:latin typeface="+mn-lt"/>
                <a:ea typeface="+mj-ea"/>
                <a:cs typeface="Helvetica" panose="020B0604020202020204" pitchFamily="34" charset="0"/>
              </a:defRPr>
            </a:lvl1pPr>
          </a:lstStyle>
          <a:p>
            <a:r>
              <a:rPr lang="en-US" dirty="0">
                <a:solidFill>
                  <a:schemeClr val="bg2"/>
                </a:solidFill>
                <a:effectLst>
                  <a:outerShdw blurRad="38100" dist="38100" dir="2700000" algn="tl">
                    <a:srgbClr val="000000">
                      <a:alpha val="43137"/>
                    </a:srgbClr>
                  </a:outerShdw>
                </a:effectLst>
              </a:rPr>
              <a:t>Treatment support</a:t>
            </a:r>
            <a:endParaRPr lang="en-AU"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0264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2">
            <a:extLst>
              <a:ext uri="{FF2B5EF4-FFF2-40B4-BE49-F238E27FC236}">
                <a16:creationId xmlns:a16="http://schemas.microsoft.com/office/drawing/2014/main" id="{72EADC92-2C97-CA4C-8456-7BD41DCFC77E}"/>
              </a:ext>
            </a:extLst>
          </p:cNvPr>
          <p:cNvSpPr>
            <a:spLocks noGrp="1"/>
          </p:cNvSpPr>
          <p:nvPr>
            <p:ph type="title"/>
          </p:nvPr>
        </p:nvSpPr>
        <p:spPr/>
        <p:txBody>
          <a:bodyPr/>
          <a:lstStyle/>
          <a:p>
            <a:r>
              <a:rPr lang="en-US" altLang="en-AU" dirty="0"/>
              <a:t>Treatment adherence</a:t>
            </a:r>
            <a:endParaRPr lang="en-AU" altLang="en-AU" dirty="0"/>
          </a:p>
        </p:txBody>
      </p:sp>
      <p:sp>
        <p:nvSpPr>
          <p:cNvPr id="30722" name="Content Placeholder 1">
            <a:extLst>
              <a:ext uri="{FF2B5EF4-FFF2-40B4-BE49-F238E27FC236}">
                <a16:creationId xmlns:a16="http://schemas.microsoft.com/office/drawing/2014/main" id="{635CA8AA-BAF5-DF46-A378-894E892066B4}"/>
              </a:ext>
            </a:extLst>
          </p:cNvPr>
          <p:cNvSpPr>
            <a:spLocks noGrp="1"/>
          </p:cNvSpPr>
          <p:nvPr>
            <p:ph type="body" sz="quarter" idx="10"/>
          </p:nvPr>
        </p:nvSpPr>
        <p:spPr>
          <a:xfrm>
            <a:off x="695325" y="1311821"/>
            <a:ext cx="10656888" cy="4492458"/>
          </a:xfrm>
        </p:spPr>
        <p:txBody>
          <a:bodyPr vert="horz" lIns="91440" tIns="45720" rIns="91440" bIns="45720" rtlCol="0" anchor="t">
            <a:normAutofit/>
          </a:bodyPr>
          <a:lstStyle/>
          <a:p>
            <a:r>
              <a:rPr lang="en-US" altLang="en-AU" sz="2800" dirty="0"/>
              <a:t>Adherence is pivotal to successful treatment: </a:t>
            </a:r>
            <a:endParaRPr lang="en-US" altLang="en-AU" sz="2800" dirty="0">
              <a:ea typeface="Calibri"/>
              <a:cs typeface="Calibri"/>
            </a:endParaRPr>
          </a:p>
          <a:p>
            <a:pPr marL="448945" lvl="1" indent="-182245"/>
            <a:r>
              <a:rPr lang="en-US" altLang="en-AU" sz="2400" dirty="0"/>
              <a:t>Family centered care is a key strategy.</a:t>
            </a:r>
            <a:endParaRPr lang="en-US" altLang="en-AU" sz="2400" dirty="0">
              <a:ea typeface="Calibri"/>
              <a:cs typeface="Calibri"/>
            </a:endParaRPr>
          </a:p>
          <a:p>
            <a:pPr marL="448945" lvl="1" indent="-182245"/>
            <a:r>
              <a:rPr lang="en-US" altLang="en-AU" sz="2400" dirty="0"/>
              <a:t>Patient treatment cards should be used. </a:t>
            </a:r>
            <a:endParaRPr lang="en-US" altLang="en-AU" sz="2400" dirty="0">
              <a:ea typeface="Calibri"/>
              <a:cs typeface="Calibri"/>
            </a:endParaRPr>
          </a:p>
          <a:p>
            <a:pPr marL="448945" lvl="1" indent="-182245"/>
            <a:r>
              <a:rPr lang="en-US" altLang="en-AU" sz="2400" dirty="0"/>
              <a:t>Engage and educate treatment supporters or providers.</a:t>
            </a:r>
            <a:endParaRPr lang="en-US" altLang="en-AU" sz="2400" dirty="0">
              <a:ea typeface="Calibri"/>
              <a:cs typeface="Calibri"/>
            </a:endParaRPr>
          </a:p>
          <a:p>
            <a:pPr lvl="1"/>
            <a:endParaRPr lang="en-US" altLang="en-AU" dirty="0"/>
          </a:p>
          <a:p>
            <a:pPr>
              <a:spcBef>
                <a:spcPct val="0"/>
              </a:spcBef>
            </a:pPr>
            <a:r>
              <a:rPr lang="en-US" altLang="en-AU" sz="2800" dirty="0"/>
              <a:t>Adolescents have </a:t>
            </a:r>
            <a:r>
              <a:rPr lang="en-US" altLang="en-US" sz="2800" dirty="0"/>
              <a:t>age-specific challenges for care:</a:t>
            </a:r>
            <a:endParaRPr lang="en-US" altLang="en-US" sz="2800" dirty="0">
              <a:ea typeface="Calibri"/>
              <a:cs typeface="Calibri"/>
            </a:endParaRPr>
          </a:p>
          <a:p>
            <a:pPr marL="448945" lvl="1" indent="-182245"/>
            <a:r>
              <a:rPr lang="en-US" altLang="en-AU" sz="2400" dirty="0"/>
              <a:t>Attention to the individual’s needs and preferences is essential. </a:t>
            </a:r>
            <a:endParaRPr lang="en-US" altLang="en-AU" sz="2400" dirty="0">
              <a:ea typeface="Calibri"/>
              <a:cs typeface="Calibri"/>
            </a:endParaRPr>
          </a:p>
          <a:p>
            <a:pPr lvl="1"/>
            <a:r>
              <a:rPr lang="en-US" altLang="en-AU" sz="2400" dirty="0"/>
              <a:t>Need to involve adolescents directly as active participants in their treatment plan. </a:t>
            </a:r>
            <a:endParaRPr lang="en-US" altLang="en-AU" sz="2400" dirty="0">
              <a:ea typeface="Calibri"/>
              <a:cs typeface="Calibri"/>
            </a:endParaRPr>
          </a:p>
          <a:p>
            <a:pPr marL="448945" lvl="1" indent="-182245"/>
            <a:r>
              <a:rPr lang="en-US" altLang="en-AU" sz="2400" dirty="0"/>
              <a:t>Support to continue education or employment.</a:t>
            </a:r>
            <a:endParaRPr lang="en-US" altLang="en-AU" sz="2400" dirty="0">
              <a:ea typeface="Calibri"/>
              <a:cs typeface="Calibri"/>
            </a:endParaRPr>
          </a:p>
          <a:p>
            <a:pPr marL="448945" lvl="1" indent="-182245"/>
            <a:r>
              <a:rPr lang="en-US" altLang="en-AU" sz="2400" dirty="0"/>
              <a:t>Address real or perceived concerns about stigma.</a:t>
            </a:r>
            <a:endParaRPr lang="en-US" altLang="en-AU" sz="2400" dirty="0">
              <a:ea typeface="Calibri"/>
              <a:cs typeface="Calibri"/>
            </a:endParaRPr>
          </a:p>
        </p:txBody>
      </p:sp>
      <p:grpSp>
        <p:nvGrpSpPr>
          <p:cNvPr id="9" name="Group 8">
            <a:extLst>
              <a:ext uri="{FF2B5EF4-FFF2-40B4-BE49-F238E27FC236}">
                <a16:creationId xmlns:a16="http://schemas.microsoft.com/office/drawing/2014/main" id="{382C64FB-EE74-F25C-C1B2-5D2515ED7275}"/>
              </a:ext>
            </a:extLst>
          </p:cNvPr>
          <p:cNvGrpSpPr/>
          <p:nvPr/>
        </p:nvGrpSpPr>
        <p:grpSpPr>
          <a:xfrm>
            <a:off x="7742712" y="1092530"/>
            <a:ext cx="3609501" cy="1550563"/>
            <a:chOff x="7953375" y="1304925"/>
            <a:chExt cx="3398838" cy="1338168"/>
          </a:xfrm>
        </p:grpSpPr>
        <p:pic>
          <p:nvPicPr>
            <p:cNvPr id="7" name="Picture 6">
              <a:extLst>
                <a:ext uri="{FF2B5EF4-FFF2-40B4-BE49-F238E27FC236}">
                  <a16:creationId xmlns:a16="http://schemas.microsoft.com/office/drawing/2014/main" id="{675AADE9-9F2C-88C7-83D3-4FF077B93CDC}"/>
                </a:ext>
              </a:extLst>
            </p:cNvPr>
            <p:cNvPicPr>
              <a:picLocks noChangeAspect="1"/>
            </p:cNvPicPr>
            <p:nvPr/>
          </p:nvPicPr>
          <p:blipFill rotWithShape="1">
            <a:blip r:embed="rId3"/>
            <a:srcRect l="935" r="-1"/>
            <a:stretch/>
          </p:blipFill>
          <p:spPr>
            <a:xfrm>
              <a:off x="7953375" y="1304925"/>
              <a:ext cx="3398838" cy="1338168"/>
            </a:xfrm>
            <a:prstGeom prst="rect">
              <a:avLst/>
            </a:prstGeom>
            <a:effectLst>
              <a:softEdge rad="63500"/>
            </a:effectLst>
          </p:spPr>
        </p:pic>
        <p:sp>
          <p:nvSpPr>
            <p:cNvPr id="8" name="TextBox 7">
              <a:extLst>
                <a:ext uri="{FF2B5EF4-FFF2-40B4-BE49-F238E27FC236}">
                  <a16:creationId xmlns:a16="http://schemas.microsoft.com/office/drawing/2014/main" id="{0656351E-DB52-4342-D59F-67D988EB7756}"/>
                </a:ext>
              </a:extLst>
            </p:cNvPr>
            <p:cNvSpPr txBox="1"/>
            <p:nvPr/>
          </p:nvSpPr>
          <p:spPr>
            <a:xfrm rot="439489">
              <a:off x="9374933" y="1662873"/>
              <a:ext cx="173727" cy="419249"/>
            </a:xfrm>
            <a:prstGeom prst="rect">
              <a:avLst/>
            </a:prstGeom>
            <a:solidFill>
              <a:srgbClr val="E3DEE4"/>
            </a:solidFill>
            <a:effectLst>
              <a:softEdge rad="31750"/>
            </a:effectLst>
          </p:spPr>
          <p:txBody>
            <a:bodyPr vert="vert270" wrap="square" rtlCol="0">
              <a:noAutofit/>
            </a:bodyPr>
            <a:lstStyle/>
            <a:p>
              <a:pPr algn="ctr"/>
              <a:r>
                <a:rPr lang="en-ZA" sz="400" b="1" dirty="0">
                  <a:latin typeface="Franklin Gothic Book" panose="020B0503020102020204" pitchFamily="34" charset="0"/>
                </a:rPr>
                <a:t>TB treatment card</a:t>
              </a:r>
              <a:endParaRPr lang="en-GB" sz="400" b="1" dirty="0">
                <a:latin typeface="Franklin Gothic Book" panose="020B0503020102020204" pitchFamily="34" charset="0"/>
              </a:endParaRPr>
            </a:p>
          </p:txBody>
        </p:sp>
      </p:grpSp>
      <p:sp>
        <p:nvSpPr>
          <p:cNvPr id="4" name="TextBox 3">
            <a:extLst>
              <a:ext uri="{FF2B5EF4-FFF2-40B4-BE49-F238E27FC236}">
                <a16:creationId xmlns:a16="http://schemas.microsoft.com/office/drawing/2014/main" id="{94EAD841-D049-2AEE-445B-B0FD0A4C0AD9}"/>
              </a:ext>
            </a:extLst>
          </p:cNvPr>
          <p:cNvSpPr txBox="1"/>
          <p:nvPr/>
        </p:nvSpPr>
        <p:spPr>
          <a:xfrm>
            <a:off x="695325" y="6235978"/>
            <a:ext cx="10909879" cy="246221"/>
          </a:xfrm>
          <a:prstGeom prst="rect">
            <a:avLst/>
          </a:prstGeom>
          <a:solidFill>
            <a:srgbClr val="E7E6E6"/>
          </a:solidFill>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rgbClr val="000000"/>
                </a:solidFill>
              </a:rPr>
              <a:t>See also Section 6 of the WHO operational handbook on tuberculosis. Module 5: management of tuberculosis in children and adolescents. </a:t>
            </a:r>
            <a:r>
              <a:rPr lang="en-US" altLang="en-US" sz="1000" dirty="0">
                <a:solidFill>
                  <a:srgbClr val="000000"/>
                </a:solidFill>
              </a:rPr>
              <a:t>World Health Organization, Geneva, 2022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55735-8C48-1812-71B2-A2FB82CF5D1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1630BFD-B264-63AF-4B6A-2BDC12561D32}"/>
              </a:ext>
            </a:extLst>
          </p:cNvPr>
          <p:cNvSpPr>
            <a:spLocks noGrp="1"/>
          </p:cNvSpPr>
          <p:nvPr>
            <p:ph type="title"/>
          </p:nvPr>
        </p:nvSpPr>
        <p:spPr>
          <a:xfrm>
            <a:off x="1385438" y="1711806"/>
            <a:ext cx="9075379" cy="1699473"/>
          </a:xfrm>
        </p:spPr>
        <p:txBody>
          <a:bodyPr>
            <a:normAutofit fontScale="90000"/>
          </a:bodyPr>
          <a:lstStyle/>
          <a:p>
            <a:r>
              <a:rPr lang="en-ZA" dirty="0">
                <a:cs typeface="Helvetica"/>
              </a:rPr>
              <a:t>Manage comorbidities and other conditions</a:t>
            </a:r>
            <a:endParaRPr lang="en-ZA" dirty="0"/>
          </a:p>
        </p:txBody>
      </p:sp>
    </p:spTree>
    <p:extLst>
      <p:ext uri="{BB962C8B-B14F-4D97-AF65-F5344CB8AC3E}">
        <p14:creationId xmlns:p14="http://schemas.microsoft.com/office/powerpoint/2010/main" val="3901697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itle 2">
            <a:extLst>
              <a:ext uri="{FF2B5EF4-FFF2-40B4-BE49-F238E27FC236}">
                <a16:creationId xmlns:a16="http://schemas.microsoft.com/office/drawing/2014/main" id="{B72DB6A7-4317-C64B-BABF-2795611EF81D}"/>
              </a:ext>
            </a:extLst>
          </p:cNvPr>
          <p:cNvSpPr>
            <a:spLocks noGrp="1"/>
          </p:cNvSpPr>
          <p:nvPr>
            <p:ph type="title"/>
          </p:nvPr>
        </p:nvSpPr>
        <p:spPr/>
        <p:txBody>
          <a:bodyPr/>
          <a:lstStyle/>
          <a:p>
            <a:r>
              <a:rPr lang="en-AU" altLang="en-AU" dirty="0"/>
              <a:t>Managing comorbidities and special populations</a:t>
            </a:r>
          </a:p>
        </p:txBody>
      </p:sp>
      <p:sp>
        <p:nvSpPr>
          <p:cNvPr id="5" name="Text Placeholder 4">
            <a:extLst>
              <a:ext uri="{FF2B5EF4-FFF2-40B4-BE49-F238E27FC236}">
                <a16:creationId xmlns:a16="http://schemas.microsoft.com/office/drawing/2014/main" id="{83D8D1B7-2C1E-E0AC-8064-81A9874AB96C}"/>
              </a:ext>
            </a:extLst>
          </p:cNvPr>
          <p:cNvSpPr>
            <a:spLocks noGrp="1"/>
          </p:cNvSpPr>
          <p:nvPr>
            <p:ph type="body" sz="quarter" idx="10"/>
          </p:nvPr>
        </p:nvSpPr>
        <p:spPr/>
        <p:txBody>
          <a:bodyPr vert="horz" lIns="91440" tIns="45720" rIns="91440" bIns="45720" rtlCol="0" anchor="t">
            <a:normAutofit fontScale="92500" lnSpcReduction="10000"/>
          </a:bodyPr>
          <a:lstStyle/>
          <a:p>
            <a:r>
              <a:rPr lang="en-US" sz="2400" dirty="0"/>
              <a:t>WHO Operational Handbook: Section 7 covers the management of children and adolescents with important comorbidities:</a:t>
            </a:r>
            <a:endParaRPr lang="en-US" sz="2400" dirty="0">
              <a:ea typeface="Calibri"/>
              <a:cs typeface="Calibri"/>
            </a:endParaRPr>
          </a:p>
          <a:p>
            <a:pPr marL="0" indent="0">
              <a:buNone/>
            </a:pPr>
            <a:r>
              <a:rPr lang="en-US" sz="2400" dirty="0"/>
              <a:t>		</a:t>
            </a:r>
            <a:endParaRPr lang="en-US" sz="2400" dirty="0">
              <a:ea typeface="Calibri"/>
              <a:cs typeface="Calibri"/>
            </a:endParaRPr>
          </a:p>
          <a:p>
            <a:endParaRPr lang="en-US" sz="2000" dirty="0"/>
          </a:p>
          <a:p>
            <a:endParaRPr lang="en-US" sz="2000" dirty="0"/>
          </a:p>
          <a:p>
            <a:endParaRPr lang="en-US" sz="2000" dirty="0"/>
          </a:p>
          <a:p>
            <a:endParaRPr lang="en-US" sz="2000" dirty="0"/>
          </a:p>
          <a:p>
            <a:endParaRPr lang="en-US" sz="2000" dirty="0"/>
          </a:p>
          <a:p>
            <a:endParaRPr lang="en-US" sz="2000" dirty="0">
              <a:ea typeface="Calibri"/>
              <a:cs typeface="Calibri"/>
            </a:endParaRPr>
          </a:p>
          <a:p>
            <a:endParaRPr lang="en-US" sz="2000" dirty="0"/>
          </a:p>
          <a:p>
            <a:r>
              <a:rPr lang="en-US" sz="2400" dirty="0"/>
              <a:t>Management of other special populations includes also:</a:t>
            </a:r>
            <a:endParaRPr lang="en-US" sz="2400" dirty="0">
              <a:ea typeface="Calibri"/>
              <a:cs typeface="Calibri"/>
            </a:endParaRPr>
          </a:p>
          <a:p>
            <a:pPr marL="448945" lvl="1" indent="-182245"/>
            <a:r>
              <a:rPr lang="en-US" sz="2400" dirty="0"/>
              <a:t>TB in pregnancy and management of newborns of mothers with TB</a:t>
            </a:r>
            <a:endParaRPr lang="en-US" sz="2400" dirty="0">
              <a:ea typeface="Calibri"/>
              <a:cs typeface="Calibri"/>
            </a:endParaRPr>
          </a:p>
          <a:p>
            <a:pPr marL="448945" lvl="1" indent="-182245"/>
            <a:r>
              <a:rPr lang="en-US" sz="2400" dirty="0"/>
              <a:t>Palliative care for children and adolescents with TB</a:t>
            </a:r>
            <a:endParaRPr lang="en-US" sz="2400" dirty="0">
              <a:ea typeface="Calibri"/>
              <a:cs typeface="Calibri"/>
            </a:endParaRPr>
          </a:p>
          <a:p>
            <a:pPr marL="448945" lvl="1" indent="-182245"/>
            <a:r>
              <a:rPr lang="en-US" sz="2400" dirty="0"/>
              <a:t>Care for adolescents with or at risk of TB</a:t>
            </a:r>
            <a:endParaRPr lang="en-US" sz="2400" dirty="0">
              <a:ea typeface="Calibri"/>
              <a:cs typeface="Calibri"/>
            </a:endParaRPr>
          </a:p>
          <a:p>
            <a:pPr marL="448945" lvl="1" indent="-182245"/>
            <a:r>
              <a:rPr lang="en-US" sz="2400" dirty="0"/>
              <a:t>TB in children with pneumonia</a:t>
            </a:r>
            <a:endParaRPr lang="en-US" sz="2400" dirty="0">
              <a:ea typeface="Calibri"/>
              <a:cs typeface="Calibri"/>
            </a:endParaRPr>
          </a:p>
          <a:p>
            <a:endParaRPr lang="en-GB" sz="2400" dirty="0">
              <a:ea typeface="Calibri"/>
              <a:cs typeface="Calibri"/>
            </a:endParaRPr>
          </a:p>
        </p:txBody>
      </p:sp>
      <p:sp>
        <p:nvSpPr>
          <p:cNvPr id="14" name="Rectangle 13">
            <a:extLst>
              <a:ext uri="{FF2B5EF4-FFF2-40B4-BE49-F238E27FC236}">
                <a16:creationId xmlns:a16="http://schemas.microsoft.com/office/drawing/2014/main" id="{C9BAC726-8352-5333-7CFE-F68B002DF330}"/>
              </a:ext>
            </a:extLst>
          </p:cNvPr>
          <p:cNvSpPr/>
          <p:nvPr/>
        </p:nvSpPr>
        <p:spPr>
          <a:xfrm>
            <a:off x="2935778" y="2097958"/>
            <a:ext cx="2141866" cy="1874876"/>
          </a:xfrm>
          <a:prstGeom prst="rect">
            <a:avLst/>
          </a:prstGeom>
          <a:solidFill>
            <a:schemeClr val="bg2"/>
          </a:solidFill>
          <a:ln w="19050">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44A72230-2D05-78DD-9A75-6818ED796F27}"/>
              </a:ext>
            </a:extLst>
          </p:cNvPr>
          <p:cNvSpPr txBox="1"/>
          <p:nvPr/>
        </p:nvSpPr>
        <p:spPr>
          <a:xfrm>
            <a:off x="2935778" y="3594024"/>
            <a:ext cx="2141866" cy="369332"/>
          </a:xfrm>
          <a:prstGeom prst="rect">
            <a:avLst/>
          </a:prstGeom>
          <a:noFill/>
        </p:spPr>
        <p:txBody>
          <a:bodyPr wrap="square">
            <a:spAutoFit/>
          </a:bodyPr>
          <a:lstStyle/>
          <a:p>
            <a:pPr algn="ctr"/>
            <a:r>
              <a:rPr lang="en-US" b="1" dirty="0"/>
              <a:t>Living with HIV</a:t>
            </a:r>
            <a:endParaRPr lang="en-GB" b="1" dirty="0"/>
          </a:p>
        </p:txBody>
      </p:sp>
      <p:grpSp>
        <p:nvGrpSpPr>
          <p:cNvPr id="19" name="Group 18">
            <a:extLst>
              <a:ext uri="{FF2B5EF4-FFF2-40B4-BE49-F238E27FC236}">
                <a16:creationId xmlns:a16="http://schemas.microsoft.com/office/drawing/2014/main" id="{5119BA65-E914-2C6E-2ECC-3F906577ED16}"/>
              </a:ext>
            </a:extLst>
          </p:cNvPr>
          <p:cNvGrpSpPr/>
          <p:nvPr/>
        </p:nvGrpSpPr>
        <p:grpSpPr>
          <a:xfrm>
            <a:off x="7086473" y="2097958"/>
            <a:ext cx="2189558" cy="1874876"/>
            <a:chOff x="4927912" y="2110658"/>
            <a:chExt cx="2189558" cy="1874876"/>
          </a:xfrm>
        </p:grpSpPr>
        <p:sp>
          <p:nvSpPr>
            <p:cNvPr id="16" name="Rectangle 15">
              <a:extLst>
                <a:ext uri="{FF2B5EF4-FFF2-40B4-BE49-F238E27FC236}">
                  <a16:creationId xmlns:a16="http://schemas.microsoft.com/office/drawing/2014/main" id="{5AC74D36-B8C5-ECB2-55F2-70210168998B}"/>
                </a:ext>
              </a:extLst>
            </p:cNvPr>
            <p:cNvSpPr/>
            <p:nvPr/>
          </p:nvSpPr>
          <p:spPr>
            <a:xfrm>
              <a:off x="4927912" y="2110658"/>
              <a:ext cx="2141866" cy="1874876"/>
            </a:xfrm>
            <a:prstGeom prst="rect">
              <a:avLst/>
            </a:prstGeom>
            <a:solidFill>
              <a:schemeClr val="bg2"/>
            </a:solidFill>
            <a:ln w="19050">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EFB13792-83D6-1B0E-ED58-4254B0E131C7}"/>
                </a:ext>
              </a:extLst>
            </p:cNvPr>
            <p:cNvSpPr txBox="1"/>
            <p:nvPr/>
          </p:nvSpPr>
          <p:spPr>
            <a:xfrm>
              <a:off x="4975604" y="3616202"/>
              <a:ext cx="2141866" cy="369332"/>
            </a:xfrm>
            <a:prstGeom prst="rect">
              <a:avLst/>
            </a:prstGeom>
            <a:noFill/>
          </p:spPr>
          <p:txBody>
            <a:bodyPr wrap="square">
              <a:spAutoFit/>
            </a:bodyPr>
            <a:lstStyle/>
            <a:p>
              <a:pPr marL="0" indent="0" algn="ctr">
                <a:buNone/>
              </a:pPr>
              <a:r>
                <a:rPr lang="en-US" b="1" dirty="0"/>
                <a:t>Severe malnutrition</a:t>
              </a:r>
            </a:p>
          </p:txBody>
        </p:sp>
        <p:pic>
          <p:nvPicPr>
            <p:cNvPr id="11" name="Picture 10">
              <a:extLst>
                <a:ext uri="{FF2B5EF4-FFF2-40B4-BE49-F238E27FC236}">
                  <a16:creationId xmlns:a16="http://schemas.microsoft.com/office/drawing/2014/main" id="{C56C8F9F-CD64-1A18-8E45-1C076A70C6D8}"/>
                </a:ext>
              </a:extLst>
            </p:cNvPr>
            <p:cNvPicPr>
              <a:picLocks noChangeAspect="1"/>
            </p:cNvPicPr>
            <p:nvPr/>
          </p:nvPicPr>
          <p:blipFill>
            <a:blip r:embed="rId3"/>
            <a:stretch>
              <a:fillRect/>
            </a:stretch>
          </p:blipFill>
          <p:spPr>
            <a:xfrm>
              <a:off x="5209418" y="2183700"/>
              <a:ext cx="1497459" cy="1423024"/>
            </a:xfrm>
            <a:prstGeom prst="rect">
              <a:avLst/>
            </a:prstGeom>
          </p:spPr>
        </p:pic>
      </p:grpSp>
      <p:pic>
        <p:nvPicPr>
          <p:cNvPr id="17" name="Picture 16">
            <a:extLst>
              <a:ext uri="{FF2B5EF4-FFF2-40B4-BE49-F238E27FC236}">
                <a16:creationId xmlns:a16="http://schemas.microsoft.com/office/drawing/2014/main" id="{04C91C8F-4C5D-D30E-93C5-3D37ED28319E}"/>
              </a:ext>
            </a:extLst>
          </p:cNvPr>
          <p:cNvPicPr>
            <a:picLocks noChangeAspect="1"/>
          </p:cNvPicPr>
          <p:nvPr/>
        </p:nvPicPr>
        <p:blipFill>
          <a:blip r:embed="rId4"/>
          <a:stretch>
            <a:fillRect/>
          </a:stretch>
        </p:blipFill>
        <p:spPr>
          <a:xfrm>
            <a:off x="5440545" y="2097958"/>
            <a:ext cx="1283027" cy="1874876"/>
          </a:xfrm>
          <a:prstGeom prst="rect">
            <a:avLst/>
          </a:prstGeom>
          <a:effectLst>
            <a:outerShdw blurRad="63500" sx="102000" sy="102000" algn="ctr" rotWithShape="0">
              <a:prstClr val="black">
                <a:alpha val="40000"/>
              </a:prstClr>
            </a:outerShdw>
          </a:effectLst>
        </p:spPr>
      </p:pic>
      <p:grpSp>
        <p:nvGrpSpPr>
          <p:cNvPr id="30" name="Group 29">
            <a:extLst>
              <a:ext uri="{FF2B5EF4-FFF2-40B4-BE49-F238E27FC236}">
                <a16:creationId xmlns:a16="http://schemas.microsoft.com/office/drawing/2014/main" id="{42D2E3CA-DC99-2AA7-9C99-D3C356051992}"/>
              </a:ext>
            </a:extLst>
          </p:cNvPr>
          <p:cNvGrpSpPr/>
          <p:nvPr/>
        </p:nvGrpSpPr>
        <p:grpSpPr>
          <a:xfrm>
            <a:off x="7639237" y="5121654"/>
            <a:ext cx="3715639" cy="966032"/>
            <a:chOff x="7363663" y="4761547"/>
            <a:chExt cx="4004865" cy="1116013"/>
          </a:xfrm>
        </p:grpSpPr>
        <p:sp>
          <p:nvSpPr>
            <p:cNvPr id="27" name="Rectangle 26">
              <a:extLst>
                <a:ext uri="{FF2B5EF4-FFF2-40B4-BE49-F238E27FC236}">
                  <a16:creationId xmlns:a16="http://schemas.microsoft.com/office/drawing/2014/main" id="{F40A7111-8A59-BAC9-3B7C-A36BF679F75C}"/>
                </a:ext>
              </a:extLst>
            </p:cNvPr>
            <p:cNvSpPr/>
            <p:nvPr/>
          </p:nvSpPr>
          <p:spPr>
            <a:xfrm>
              <a:off x="7367979" y="4761547"/>
              <a:ext cx="4000549" cy="1116013"/>
            </a:xfrm>
            <a:prstGeom prst="rect">
              <a:avLst/>
            </a:prstGeom>
            <a:solidFill>
              <a:schemeClr val="bg2"/>
            </a:solidFill>
            <a:ln w="19050">
              <a:solidFill>
                <a:schemeClr val="bg2">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descr="A group of blue icons&#10;&#10;Description automatically generated">
              <a:extLst>
                <a:ext uri="{FF2B5EF4-FFF2-40B4-BE49-F238E27FC236}">
                  <a16:creationId xmlns:a16="http://schemas.microsoft.com/office/drawing/2014/main" id="{94CA9620-122E-BC05-8AFB-086A5FFFCBA2}"/>
                </a:ext>
              </a:extLst>
            </p:cNvPr>
            <p:cNvPicPr>
              <a:picLocks noChangeAspect="1"/>
            </p:cNvPicPr>
            <p:nvPr/>
          </p:nvPicPr>
          <p:blipFill rotWithShape="1">
            <a:blip r:embed="rId5">
              <a:extLst>
                <a:ext uri="{28A0092B-C50C-407E-A947-70E740481C1C}">
                  <a14:useLocalDpi xmlns:a14="http://schemas.microsoft.com/office/drawing/2010/main" val="0"/>
                </a:ext>
              </a:extLst>
            </a:blip>
            <a:srcRect r="10000" b="57593"/>
            <a:stretch/>
          </p:blipFill>
          <p:spPr>
            <a:xfrm>
              <a:off x="7363663" y="4863129"/>
              <a:ext cx="3802592" cy="1007863"/>
            </a:xfrm>
            <a:prstGeom prst="rect">
              <a:avLst/>
            </a:prstGeom>
          </p:spPr>
        </p:pic>
      </p:grpSp>
      <p:pic>
        <p:nvPicPr>
          <p:cNvPr id="3" name="Picture 2" descr="A red ribbon on a black background">
            <a:extLst>
              <a:ext uri="{FF2B5EF4-FFF2-40B4-BE49-F238E27FC236}">
                <a16:creationId xmlns:a16="http://schemas.microsoft.com/office/drawing/2014/main" id="{C8349440-EC30-39FE-9B74-0D05A7D7AFCF}"/>
              </a:ext>
            </a:extLst>
          </p:cNvPr>
          <p:cNvPicPr>
            <a:picLocks noChangeAspect="1"/>
          </p:cNvPicPr>
          <p:nvPr/>
        </p:nvPicPr>
        <p:blipFill rotWithShape="1">
          <a:blip r:embed="rId6">
            <a:extLst>
              <a:ext uri="{28A0092B-C50C-407E-A947-70E740481C1C}">
                <a14:useLocalDpi xmlns:a14="http://schemas.microsoft.com/office/drawing/2010/main" val="0"/>
              </a:ext>
            </a:extLst>
          </a:blip>
          <a:srcRect r="62691"/>
          <a:stretch/>
        </p:blipFill>
        <p:spPr>
          <a:xfrm>
            <a:off x="3526173" y="2177665"/>
            <a:ext cx="961076" cy="1448979"/>
          </a:xfrm>
          <a:prstGeom prst="rect">
            <a:avLst/>
          </a:prstGeom>
        </p:spPr>
      </p:pic>
    </p:spTree>
    <p:extLst>
      <p:ext uri="{BB962C8B-B14F-4D97-AF65-F5344CB8AC3E}">
        <p14:creationId xmlns:p14="http://schemas.microsoft.com/office/powerpoint/2010/main" val="63074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2">
            <a:extLst>
              <a:ext uri="{FF2B5EF4-FFF2-40B4-BE49-F238E27FC236}">
                <a16:creationId xmlns:a16="http://schemas.microsoft.com/office/drawing/2014/main" id="{8354C9F4-F454-0B40-87CA-27BCAB12E70D}"/>
              </a:ext>
            </a:extLst>
          </p:cNvPr>
          <p:cNvSpPr>
            <a:spLocks noGrp="1"/>
          </p:cNvSpPr>
          <p:nvPr>
            <p:ph type="title"/>
          </p:nvPr>
        </p:nvSpPr>
        <p:spPr/>
        <p:txBody>
          <a:bodyPr/>
          <a:lstStyle/>
          <a:p>
            <a:r>
              <a:rPr lang="en-US" altLang="en-AU" dirty="0">
                <a:latin typeface="Helvetica 77 Bold Condensed" pitchFamily="2" charset="0"/>
              </a:rPr>
              <a:t>Learning Objectives </a:t>
            </a:r>
          </a:p>
        </p:txBody>
      </p:sp>
      <p:sp>
        <p:nvSpPr>
          <p:cNvPr id="8" name="Text Placeholder 7">
            <a:extLst>
              <a:ext uri="{FF2B5EF4-FFF2-40B4-BE49-F238E27FC236}">
                <a16:creationId xmlns:a16="http://schemas.microsoft.com/office/drawing/2014/main" id="{3C129E32-9750-75C2-83E2-E30CD13C1E2A}"/>
              </a:ext>
            </a:extLst>
          </p:cNvPr>
          <p:cNvSpPr>
            <a:spLocks noGrp="1"/>
          </p:cNvSpPr>
          <p:nvPr>
            <p:ph type="body" sz="quarter" idx="10"/>
          </p:nvPr>
        </p:nvSpPr>
        <p:spPr>
          <a:xfrm>
            <a:off x="1633537" y="1904938"/>
            <a:ext cx="9593263" cy="769441"/>
          </a:xfrm>
        </p:spPr>
        <p:txBody>
          <a:bodyPr wrap="square">
            <a:spAutoFit/>
          </a:bodyPr>
          <a:lstStyle/>
          <a:p>
            <a:r>
              <a:rPr lang="en-US" sz="2200" dirty="0"/>
              <a:t>Provide person-centred care for children and adolescents receiving treatment for TB disease or TB infection.</a:t>
            </a:r>
          </a:p>
        </p:txBody>
      </p:sp>
      <p:sp>
        <p:nvSpPr>
          <p:cNvPr id="9" name="Text Placeholder 8">
            <a:extLst>
              <a:ext uri="{FF2B5EF4-FFF2-40B4-BE49-F238E27FC236}">
                <a16:creationId xmlns:a16="http://schemas.microsoft.com/office/drawing/2014/main" id="{2724DC60-A1C2-857E-E7F0-AEB98BF052AD}"/>
              </a:ext>
            </a:extLst>
          </p:cNvPr>
          <p:cNvSpPr>
            <a:spLocks noGrp="1"/>
          </p:cNvSpPr>
          <p:nvPr>
            <p:ph type="body" sz="quarter" idx="11"/>
          </p:nvPr>
        </p:nvSpPr>
        <p:spPr>
          <a:xfrm>
            <a:off x="1633537" y="3100483"/>
            <a:ext cx="9718676" cy="430887"/>
          </a:xfrm>
        </p:spPr>
        <p:txBody>
          <a:bodyPr>
            <a:spAutoFit/>
          </a:bodyPr>
          <a:lstStyle/>
          <a:p>
            <a:r>
              <a:rPr lang="en-US" sz="2200" dirty="0"/>
              <a:t>Decide on suitable formulations to provide correct dosages.</a:t>
            </a:r>
          </a:p>
        </p:txBody>
      </p:sp>
      <p:sp>
        <p:nvSpPr>
          <p:cNvPr id="10" name="Text Placeholder 9">
            <a:extLst>
              <a:ext uri="{FF2B5EF4-FFF2-40B4-BE49-F238E27FC236}">
                <a16:creationId xmlns:a16="http://schemas.microsoft.com/office/drawing/2014/main" id="{E83C0A37-E3D4-261B-FE84-1350DC3F2CC5}"/>
              </a:ext>
            </a:extLst>
          </p:cNvPr>
          <p:cNvSpPr>
            <a:spLocks noGrp="1"/>
          </p:cNvSpPr>
          <p:nvPr>
            <p:ph type="body" sz="quarter" idx="12"/>
          </p:nvPr>
        </p:nvSpPr>
        <p:spPr>
          <a:xfrm>
            <a:off x="1633537" y="3957475"/>
            <a:ext cx="9718676" cy="769441"/>
          </a:xfrm>
        </p:spPr>
        <p:txBody>
          <a:bodyPr>
            <a:spAutoFit/>
          </a:bodyPr>
          <a:lstStyle/>
          <a:p>
            <a:r>
              <a:rPr lang="en-US" sz="2200" dirty="0">
                <a:solidFill>
                  <a:schemeClr val="bg1"/>
                </a:solidFill>
              </a:rPr>
              <a:t>Follow up children and adolescents initiated on treatment for TB disease or TB infection (TPT).</a:t>
            </a:r>
            <a:endParaRPr lang="en-US" sz="2200" dirty="0">
              <a:solidFill>
                <a:schemeClr val="bg1"/>
              </a:solidFill>
              <a:cs typeface="Calibri"/>
            </a:endParaRPr>
          </a:p>
        </p:txBody>
      </p:sp>
      <p:sp>
        <p:nvSpPr>
          <p:cNvPr id="11" name="Text Placeholder 10">
            <a:extLst>
              <a:ext uri="{FF2B5EF4-FFF2-40B4-BE49-F238E27FC236}">
                <a16:creationId xmlns:a16="http://schemas.microsoft.com/office/drawing/2014/main" id="{456DE627-A1C6-1732-4678-E68FF3395350}"/>
              </a:ext>
            </a:extLst>
          </p:cNvPr>
          <p:cNvSpPr>
            <a:spLocks noGrp="1"/>
          </p:cNvSpPr>
          <p:nvPr>
            <p:ph type="body" sz="quarter" idx="13"/>
          </p:nvPr>
        </p:nvSpPr>
        <p:spPr>
          <a:xfrm>
            <a:off x="1633537" y="4983744"/>
            <a:ext cx="9718676" cy="769441"/>
          </a:xfrm>
        </p:spPr>
        <p:txBody>
          <a:bodyPr>
            <a:spAutoFit/>
          </a:bodyPr>
          <a:lstStyle/>
          <a:p>
            <a:r>
              <a:rPr lang="en-US" sz="2200" dirty="0"/>
              <a:t>Manage adherence issues and side effects, as well as provide support to the child or adolescent and their family throughout the whole treatment period.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a:spLocks noGrp="1"/>
          </p:cNvSpPr>
          <p:nvPr>
            <p:ph type="title"/>
          </p:nvPr>
        </p:nvSpPr>
        <p:spPr/>
        <p:txBody>
          <a:bodyPr/>
          <a:lstStyle/>
          <a:p>
            <a:r>
              <a:rPr lang="en-US" altLang="en-AU" dirty="0"/>
              <a:t>Management of TB in the context of HIV</a:t>
            </a:r>
            <a:endParaRPr lang="en-AU" altLang="en-AU" dirty="0"/>
          </a:p>
        </p:txBody>
      </p:sp>
      <p:sp>
        <p:nvSpPr>
          <p:cNvPr id="28674" name="Content Placeholder 1"/>
          <p:cNvSpPr>
            <a:spLocks noGrp="1"/>
          </p:cNvSpPr>
          <p:nvPr>
            <p:ph type="body" sz="quarter" idx="10"/>
          </p:nvPr>
        </p:nvSpPr>
        <p:spPr>
          <a:xfrm>
            <a:off x="695325" y="1259515"/>
            <a:ext cx="8597531" cy="5160131"/>
          </a:xfrm>
        </p:spPr>
        <p:txBody>
          <a:bodyPr vert="horz" wrap="square" lIns="91440" tIns="45720" rIns="91440" bIns="45720" rtlCol="0" anchor="t">
            <a:spAutoFit/>
          </a:bodyPr>
          <a:lstStyle/>
          <a:p>
            <a:pPr>
              <a:lnSpc>
                <a:spcPct val="80000"/>
              </a:lnSpc>
              <a:spcAft>
                <a:spcPts val="2400"/>
              </a:spcAft>
            </a:pPr>
            <a:r>
              <a:rPr lang="en-US" altLang="en-AU" dirty="0"/>
              <a:t>Management of care for children and adolescents living with HIV who also have TB should be integrated.</a:t>
            </a:r>
          </a:p>
          <a:p>
            <a:pPr>
              <a:lnSpc>
                <a:spcPct val="80000"/>
              </a:lnSpc>
              <a:spcAft>
                <a:spcPts val="2400"/>
              </a:spcAft>
            </a:pPr>
            <a:r>
              <a:rPr lang="en-US" altLang="en-AU" dirty="0"/>
              <a:t>The principles of TB treatment and contact management are the same as for HIV uninfected children and adolescents. </a:t>
            </a:r>
          </a:p>
          <a:p>
            <a:pPr algn="just">
              <a:lnSpc>
                <a:spcPct val="80000"/>
              </a:lnSpc>
              <a:spcAft>
                <a:spcPts val="2400"/>
              </a:spcAft>
            </a:pPr>
            <a:r>
              <a:rPr lang="en-US" altLang="en-AU" dirty="0"/>
              <a:t>CPT* and ART improve TB outcomes and should be initiated regardless of CD4 counts.</a:t>
            </a:r>
          </a:p>
          <a:p>
            <a:pPr algn="just">
              <a:lnSpc>
                <a:spcPct val="80000"/>
              </a:lnSpc>
              <a:spcAft>
                <a:spcPts val="2400"/>
              </a:spcAft>
            </a:pPr>
            <a:r>
              <a:rPr lang="en-US" altLang="en-AU" dirty="0"/>
              <a:t>ART should be continued or initiated as soon as possible (within two weeks) after starting TB treatment.</a:t>
            </a:r>
          </a:p>
          <a:p>
            <a:pPr algn="just">
              <a:lnSpc>
                <a:spcPct val="80000"/>
              </a:lnSpc>
              <a:spcAft>
                <a:spcPts val="2400"/>
              </a:spcAft>
            </a:pPr>
            <a:r>
              <a:rPr lang="en-US" altLang="en-AU" dirty="0"/>
              <a:t>Possible drug–drug interactions should be considered especially for regimens containing </a:t>
            </a:r>
            <a:r>
              <a:rPr lang="en-US" altLang="en-AU" dirty="0" err="1"/>
              <a:t>rifamycins</a:t>
            </a:r>
            <a:r>
              <a:rPr lang="en-US" altLang="en-AU" dirty="0"/>
              <a:t>.</a:t>
            </a:r>
          </a:p>
          <a:p>
            <a:pPr marL="0" indent="0">
              <a:lnSpc>
                <a:spcPct val="80000"/>
              </a:lnSpc>
              <a:spcAft>
                <a:spcPts val="2400"/>
              </a:spcAft>
              <a:buNone/>
            </a:pPr>
            <a:endParaRPr lang="en-AU" altLang="en-AU" dirty="0"/>
          </a:p>
        </p:txBody>
      </p:sp>
      <p:sp>
        <p:nvSpPr>
          <p:cNvPr id="2" name="TextBox 1">
            <a:extLst>
              <a:ext uri="{FF2B5EF4-FFF2-40B4-BE49-F238E27FC236}">
                <a16:creationId xmlns:a16="http://schemas.microsoft.com/office/drawing/2014/main" id="{D90824F9-0176-4603-8860-7C13219D1217}"/>
              </a:ext>
            </a:extLst>
          </p:cNvPr>
          <p:cNvSpPr txBox="1"/>
          <p:nvPr/>
        </p:nvSpPr>
        <p:spPr>
          <a:xfrm>
            <a:off x="6453707" y="5869050"/>
            <a:ext cx="3892091" cy="338554"/>
          </a:xfrm>
          <a:prstGeom prst="rect">
            <a:avLst/>
          </a:prstGeom>
          <a:noFill/>
        </p:spPr>
        <p:txBody>
          <a:bodyPr wrap="none" rtlCol="0">
            <a:spAutoFit/>
          </a:bodyPr>
          <a:lstStyle/>
          <a:p>
            <a:r>
              <a:rPr lang="en-ZA" sz="1600" i="1" dirty="0">
                <a:solidFill>
                  <a:schemeClr val="bg2">
                    <a:lumMod val="50000"/>
                  </a:schemeClr>
                </a:solidFill>
              </a:rPr>
              <a:t>*CPT – co-trimoxazole preventive treatment </a:t>
            </a:r>
            <a:endParaRPr lang="en-GB" dirty="0"/>
          </a:p>
        </p:txBody>
      </p:sp>
      <p:pic>
        <p:nvPicPr>
          <p:cNvPr id="5" name="Picture 4" descr="A book cover with text&#10;&#10;Description automatically generated">
            <a:extLst>
              <a:ext uri="{FF2B5EF4-FFF2-40B4-BE49-F238E27FC236}">
                <a16:creationId xmlns:a16="http://schemas.microsoft.com/office/drawing/2014/main" id="{C387589C-6EA1-4AD7-A37C-F07A7BDE9CE5}"/>
              </a:ext>
            </a:extLst>
          </p:cNvPr>
          <p:cNvPicPr>
            <a:picLocks noChangeAspect="1"/>
          </p:cNvPicPr>
          <p:nvPr/>
        </p:nvPicPr>
        <p:blipFill>
          <a:blip r:embed="rId3"/>
          <a:stretch>
            <a:fillRect/>
          </a:stretch>
        </p:blipFill>
        <p:spPr>
          <a:xfrm>
            <a:off x="9551602" y="2287341"/>
            <a:ext cx="1800611" cy="2723139"/>
          </a:xfrm>
          <a:prstGeom prst="rect">
            <a:avLst/>
          </a:prstGeom>
          <a:effectLst>
            <a:outerShdw blurRad="63500" sx="102000" sy="102000" algn="ctr" rotWithShape="0">
              <a:prstClr val="black">
                <a:alpha val="40000"/>
              </a:prstClr>
            </a:outerShdw>
          </a:effectLst>
        </p:spPr>
      </p:pic>
      <p:pic>
        <p:nvPicPr>
          <p:cNvPr id="4" name="Picture 3" descr="A red ribbon on a black background">
            <a:extLst>
              <a:ext uri="{FF2B5EF4-FFF2-40B4-BE49-F238E27FC236}">
                <a16:creationId xmlns:a16="http://schemas.microsoft.com/office/drawing/2014/main" id="{EB3B995F-04C5-CD74-36C2-52845C90F4CD}"/>
              </a:ext>
            </a:extLst>
          </p:cNvPr>
          <p:cNvPicPr>
            <a:picLocks noChangeAspect="1"/>
          </p:cNvPicPr>
          <p:nvPr/>
        </p:nvPicPr>
        <p:blipFill rotWithShape="1">
          <a:blip r:embed="rId4">
            <a:extLst>
              <a:ext uri="{28A0092B-C50C-407E-A947-70E740481C1C}">
                <a14:useLocalDpi xmlns:a14="http://schemas.microsoft.com/office/drawing/2010/main" val="0"/>
              </a:ext>
            </a:extLst>
          </a:blip>
          <a:srcRect r="62691"/>
          <a:stretch/>
        </p:blipFill>
        <p:spPr>
          <a:xfrm>
            <a:off x="9971369" y="535025"/>
            <a:ext cx="961076" cy="144897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le 2"/>
          <p:cNvSpPr>
            <a:spLocks noGrp="1"/>
          </p:cNvSpPr>
          <p:nvPr>
            <p:ph type="title"/>
          </p:nvPr>
        </p:nvSpPr>
        <p:spPr>
          <a:xfrm>
            <a:off x="695325" y="188913"/>
            <a:ext cx="10656888" cy="1116012"/>
          </a:xfrm>
        </p:spPr>
        <p:txBody>
          <a:bodyPr>
            <a:normAutofit/>
          </a:bodyPr>
          <a:lstStyle/>
          <a:p>
            <a:r>
              <a:rPr lang="en-US" altLang="en-AU" dirty="0"/>
              <a:t>Management of infant of mother with TB</a:t>
            </a:r>
            <a:endParaRPr lang="en-AU" altLang="en-AU" dirty="0"/>
          </a:p>
        </p:txBody>
      </p:sp>
      <p:sp>
        <p:nvSpPr>
          <p:cNvPr id="28674" name="Content Placeholder 1"/>
          <p:cNvSpPr>
            <a:spLocks noGrp="1"/>
          </p:cNvSpPr>
          <p:nvPr>
            <p:ph type="body" sz="quarter" idx="10"/>
          </p:nvPr>
        </p:nvSpPr>
        <p:spPr>
          <a:xfrm>
            <a:off x="695325" y="4035847"/>
            <a:ext cx="10656888" cy="2044278"/>
          </a:xfrm>
        </p:spPr>
        <p:txBody>
          <a:bodyPr vert="horz" lIns="91440" tIns="45720" rIns="91440" bIns="45720" rtlCol="0" anchor="t">
            <a:spAutoFit/>
          </a:bodyPr>
          <a:lstStyle/>
          <a:p>
            <a:pPr marL="0" indent="0">
              <a:lnSpc>
                <a:spcPct val="80000"/>
              </a:lnSpc>
              <a:buNone/>
            </a:pPr>
            <a:endParaRPr lang="en-US" altLang="en-AU" sz="2400" dirty="0"/>
          </a:p>
          <a:p>
            <a:pPr>
              <a:lnSpc>
                <a:spcPct val="80000"/>
              </a:lnSpc>
            </a:pPr>
            <a:r>
              <a:rPr lang="en-US" altLang="en-AU" sz="2400" dirty="0"/>
              <a:t>Approach to infant of mother with TB – follow guidelines!</a:t>
            </a:r>
          </a:p>
          <a:p>
            <a:pPr marL="448945" lvl="1" indent="-182245">
              <a:lnSpc>
                <a:spcPct val="80000"/>
              </a:lnSpc>
              <a:buFont typeface="Abadi" panose="020B0604020202020204" pitchFamily="34" charset="0"/>
              <a:buChar char="-"/>
            </a:pPr>
            <a:r>
              <a:rPr lang="en-US" altLang="en-AU" dirty="0"/>
              <a:t>Consider active TB in the infant.</a:t>
            </a:r>
          </a:p>
          <a:p>
            <a:pPr marL="448945" lvl="1" indent="-182245">
              <a:lnSpc>
                <a:spcPct val="80000"/>
              </a:lnSpc>
              <a:buFont typeface="Abadi" panose="020B0604020202020204" pitchFamily="34" charset="0"/>
              <a:buChar char="-"/>
            </a:pPr>
            <a:r>
              <a:rPr lang="en-US" altLang="en-AU" dirty="0"/>
              <a:t>If diagnosed, treat for same TB (DS or DR) as mother.</a:t>
            </a:r>
            <a:endParaRPr lang="en-US" dirty="0"/>
          </a:p>
          <a:p>
            <a:pPr marL="448945" lvl="1" indent="-182245">
              <a:lnSpc>
                <a:spcPct val="80000"/>
              </a:lnSpc>
              <a:buFont typeface="Abadi" panose="020B0604020202020204" pitchFamily="34" charset="0"/>
              <a:buChar char="-"/>
            </a:pPr>
            <a:r>
              <a:rPr lang="en-US" altLang="en-AU" dirty="0"/>
              <a:t>If no active TB, TPT (for DS or DR) is indicated and delay BCG.</a:t>
            </a:r>
          </a:p>
          <a:p>
            <a:pPr marL="448945" lvl="1" indent="-182245">
              <a:lnSpc>
                <a:spcPct val="80000"/>
              </a:lnSpc>
              <a:buFont typeface="Abadi" panose="020B0604020202020204" pitchFamily="34" charset="0"/>
              <a:buChar char="-"/>
            </a:pPr>
            <a:r>
              <a:rPr lang="en-US" altLang="en-AU" dirty="0"/>
              <a:t>Careful dosing by weight for treatment of TB or TPT.</a:t>
            </a:r>
          </a:p>
          <a:p>
            <a:pPr marL="448945" lvl="1" indent="-182245">
              <a:lnSpc>
                <a:spcPct val="80000"/>
              </a:lnSpc>
              <a:buFont typeface="Abadi" panose="020B0604020202020204" pitchFamily="34" charset="0"/>
              <a:buChar char="-"/>
            </a:pPr>
            <a:r>
              <a:rPr lang="en-US" altLang="en-AU" dirty="0"/>
              <a:t>Safe to breast feed – negligible risk of transmission of TB or drugs to infant</a:t>
            </a:r>
            <a:r>
              <a:rPr lang="en-US" altLang="en-AU" sz="2000" dirty="0"/>
              <a:t>.</a:t>
            </a:r>
          </a:p>
        </p:txBody>
      </p:sp>
      <p:sp>
        <p:nvSpPr>
          <p:cNvPr id="2" name="Content Placeholder 1">
            <a:extLst>
              <a:ext uri="{FF2B5EF4-FFF2-40B4-BE49-F238E27FC236}">
                <a16:creationId xmlns:a16="http://schemas.microsoft.com/office/drawing/2014/main" id="{A3686FB4-FE46-EF56-E13E-07EC915704D8}"/>
              </a:ext>
            </a:extLst>
          </p:cNvPr>
          <p:cNvSpPr txBox="1">
            <a:spLocks/>
          </p:cNvSpPr>
          <p:nvPr/>
        </p:nvSpPr>
        <p:spPr>
          <a:xfrm>
            <a:off x="695325" y="1426823"/>
            <a:ext cx="7969704" cy="2758897"/>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altLang="en-AU" sz="2400" dirty="0"/>
              <a:t>Pregnancy-related TB often presents in perinatal period – last trimester or within three months post-natal.</a:t>
            </a:r>
          </a:p>
          <a:p>
            <a:pPr marL="266700" lvl="1" indent="0">
              <a:lnSpc>
                <a:spcPct val="80000"/>
              </a:lnSpc>
              <a:buFont typeface="Abadi" panose="020B0604020104020204" pitchFamily="34" charset="0"/>
              <a:buNone/>
            </a:pPr>
            <a:endParaRPr lang="en-US" altLang="en-AU" sz="2400" dirty="0"/>
          </a:p>
          <a:p>
            <a:pPr>
              <a:lnSpc>
                <a:spcPct val="80000"/>
              </a:lnSpc>
            </a:pPr>
            <a:r>
              <a:rPr lang="en-US" altLang="en-AU" sz="2400" dirty="0"/>
              <a:t>TB during pregnancy can be difficult to diagnose and is associated with preterm delivery, low birth weight or still birth.</a:t>
            </a:r>
          </a:p>
          <a:p>
            <a:pPr>
              <a:lnSpc>
                <a:spcPct val="80000"/>
              </a:lnSpc>
            </a:pPr>
            <a:endParaRPr lang="en-US" altLang="en-AU" sz="2400" dirty="0"/>
          </a:p>
          <a:p>
            <a:pPr>
              <a:lnSpc>
                <a:spcPct val="80000"/>
              </a:lnSpc>
            </a:pPr>
            <a:r>
              <a:rPr lang="en-US" altLang="en-AU" sz="2400" dirty="0"/>
              <a:t>Congenital TB is rare, and presentation is non-specific – similar to other congenital infections or newborn sepsis.</a:t>
            </a:r>
            <a:endParaRPr lang="en-US" altLang="en-AU" sz="2000" dirty="0"/>
          </a:p>
        </p:txBody>
      </p:sp>
      <p:pic>
        <p:nvPicPr>
          <p:cNvPr id="4" name="Picture 3" descr="A person holding a baby and a person holding a baby">
            <a:extLst>
              <a:ext uri="{FF2B5EF4-FFF2-40B4-BE49-F238E27FC236}">
                <a16:creationId xmlns:a16="http://schemas.microsoft.com/office/drawing/2014/main" id="{2F7D034E-3D87-B4AE-474C-97588AF54211}"/>
              </a:ext>
            </a:extLst>
          </p:cNvPr>
          <p:cNvPicPr>
            <a:picLocks noChangeAspect="1"/>
          </p:cNvPicPr>
          <p:nvPr/>
        </p:nvPicPr>
        <p:blipFill rotWithShape="1">
          <a:blip r:embed="rId3">
            <a:extLst>
              <a:ext uri="{28A0092B-C50C-407E-A947-70E740481C1C}">
                <a14:useLocalDpi xmlns:a14="http://schemas.microsoft.com/office/drawing/2010/main" val="0"/>
              </a:ext>
            </a:extLst>
          </a:blip>
          <a:srcRect l="51669" t="5000" r="12546" b="30724"/>
          <a:stretch/>
        </p:blipFill>
        <p:spPr>
          <a:xfrm>
            <a:off x="9051057" y="1426823"/>
            <a:ext cx="2301156" cy="275889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85267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7EC1-0D78-4594-F753-5C8270BB22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EA63225-BC05-48B4-62A8-BC541A8E276A}"/>
              </a:ext>
            </a:extLst>
          </p:cNvPr>
          <p:cNvSpPr>
            <a:spLocks noGrp="1"/>
          </p:cNvSpPr>
          <p:nvPr>
            <p:ph type="title"/>
          </p:nvPr>
        </p:nvSpPr>
        <p:spPr/>
        <p:txBody>
          <a:bodyPr>
            <a:normAutofit fontScale="90000"/>
          </a:bodyPr>
          <a:lstStyle/>
          <a:p>
            <a:r>
              <a:rPr lang="en-ZA" dirty="0"/>
              <a:t>Discussion: setting specific practices</a:t>
            </a:r>
          </a:p>
        </p:txBody>
      </p:sp>
      <p:sp>
        <p:nvSpPr>
          <p:cNvPr id="13" name="Text Placeholder 12">
            <a:extLst>
              <a:ext uri="{FF2B5EF4-FFF2-40B4-BE49-F238E27FC236}">
                <a16:creationId xmlns:a16="http://schemas.microsoft.com/office/drawing/2014/main" id="{80257AE7-38D6-CD28-5165-56E49394BDE4}"/>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7154561C-1CC6-BE12-0D7D-1BD31FEEFF5A}"/>
              </a:ext>
            </a:extLst>
          </p:cNvPr>
          <p:cNvSpPr>
            <a:spLocks noGrp="1"/>
          </p:cNvSpPr>
          <p:nvPr>
            <p:ph type="body" sz="quarter" idx="27"/>
          </p:nvPr>
        </p:nvSpPr>
        <p:spPr/>
        <p:txBody>
          <a:bodyPr/>
          <a:lstStyle/>
          <a:p>
            <a:r>
              <a:rPr lang="en-GB" sz="2400" dirty="0">
                <a:ea typeface="Calibri"/>
                <a:cs typeface="Calibri"/>
              </a:rPr>
              <a:t>Do you have dispersible "child-friendly" formulations available and how do you determine which formulation and dosage to use?</a:t>
            </a:r>
          </a:p>
        </p:txBody>
      </p:sp>
      <p:sp>
        <p:nvSpPr>
          <p:cNvPr id="14" name="Text Placeholder 13">
            <a:extLst>
              <a:ext uri="{FF2B5EF4-FFF2-40B4-BE49-F238E27FC236}">
                <a16:creationId xmlns:a16="http://schemas.microsoft.com/office/drawing/2014/main" id="{4FB404C6-3936-CBBB-3271-37150DC9BB70}"/>
              </a:ext>
            </a:extLst>
          </p:cNvPr>
          <p:cNvSpPr>
            <a:spLocks noGrp="1"/>
          </p:cNvSpPr>
          <p:nvPr>
            <p:ph type="body" sz="quarter" idx="28"/>
          </p:nvPr>
        </p:nvSpPr>
        <p:spPr/>
        <p:txBody>
          <a:bodyPr/>
          <a:lstStyle/>
          <a:p>
            <a:r>
              <a:rPr lang="en-ZA" dirty="0"/>
              <a:t>2</a:t>
            </a:r>
          </a:p>
        </p:txBody>
      </p:sp>
      <p:sp>
        <p:nvSpPr>
          <p:cNvPr id="15" name="Text Placeholder 14">
            <a:extLst>
              <a:ext uri="{FF2B5EF4-FFF2-40B4-BE49-F238E27FC236}">
                <a16:creationId xmlns:a16="http://schemas.microsoft.com/office/drawing/2014/main" id="{68D8D684-4C1D-1297-DECB-D721FFD5BFC7}"/>
              </a:ext>
            </a:extLst>
          </p:cNvPr>
          <p:cNvSpPr>
            <a:spLocks noGrp="1"/>
          </p:cNvSpPr>
          <p:nvPr>
            <p:ph type="body" sz="quarter" idx="30"/>
          </p:nvPr>
        </p:nvSpPr>
        <p:spPr/>
        <p:txBody>
          <a:bodyPr/>
          <a:lstStyle/>
          <a:p>
            <a:r>
              <a:rPr lang="en-ZA" dirty="0"/>
              <a:t>3</a:t>
            </a:r>
          </a:p>
        </p:txBody>
      </p:sp>
      <p:sp>
        <p:nvSpPr>
          <p:cNvPr id="6" name="Text Placeholder 8">
            <a:extLst>
              <a:ext uri="{FF2B5EF4-FFF2-40B4-BE49-F238E27FC236}">
                <a16:creationId xmlns:a16="http://schemas.microsoft.com/office/drawing/2014/main" id="{B075F8FE-EF96-C1D5-73E3-38581CFB7C29}"/>
              </a:ext>
            </a:extLst>
          </p:cNvPr>
          <p:cNvSpPr>
            <a:spLocks noGrp="1"/>
          </p:cNvSpPr>
          <p:nvPr>
            <p:ph type="body" sz="quarter" idx="25"/>
          </p:nvPr>
        </p:nvSpPr>
        <p:spPr>
          <a:xfrm>
            <a:off x="1841500" y="2455863"/>
            <a:ext cx="9424988" cy="936625"/>
          </a:xfrm>
        </p:spPr>
        <p:txBody>
          <a:bodyPr/>
          <a:lstStyle/>
          <a:p>
            <a:r>
              <a:rPr lang="en-GB" sz="2400" dirty="0">
                <a:solidFill>
                  <a:srgbClr val="194983"/>
                </a:solidFill>
              </a:rPr>
              <a:t>Do you have guides or job aides readily available to facilitate correct choice of treatment regimen and dosages</a:t>
            </a:r>
            <a:r>
              <a:rPr lang="en-GB" sz="2400" i="0" u="none" strike="noStrike" kern="1200" dirty="0">
                <a:solidFill>
                  <a:srgbClr val="194983"/>
                </a:solidFill>
                <a:effectLst/>
              </a:rPr>
              <a:t>?</a:t>
            </a:r>
            <a:endParaRPr lang="en-US" sz="2400" dirty="0"/>
          </a:p>
        </p:txBody>
      </p:sp>
      <p:sp>
        <p:nvSpPr>
          <p:cNvPr id="17" name="Text Placeholder 9">
            <a:extLst>
              <a:ext uri="{FF2B5EF4-FFF2-40B4-BE49-F238E27FC236}">
                <a16:creationId xmlns:a16="http://schemas.microsoft.com/office/drawing/2014/main" id="{A64476DB-8D2B-6B7C-8712-5A1AB41A3061}"/>
              </a:ext>
            </a:extLst>
          </p:cNvPr>
          <p:cNvSpPr>
            <a:spLocks noGrp="1"/>
          </p:cNvSpPr>
          <p:nvPr>
            <p:ph type="body" sz="quarter" idx="29"/>
          </p:nvPr>
        </p:nvSpPr>
        <p:spPr>
          <a:xfrm>
            <a:off x="1841500" y="5130800"/>
            <a:ext cx="9424988" cy="936625"/>
          </a:xfrm>
        </p:spPr>
        <p:txBody>
          <a:bodyPr anchor="ctr"/>
          <a:lstStyle/>
          <a:p>
            <a:r>
              <a:rPr lang="en-US" sz="2400" dirty="0"/>
              <a:t>What are the common comorbidities in children and adolescents with TB in your setting and how do you manage them? </a:t>
            </a:r>
          </a:p>
        </p:txBody>
      </p:sp>
    </p:spTree>
    <p:extLst>
      <p:ext uri="{BB962C8B-B14F-4D97-AF65-F5344CB8AC3E}">
        <p14:creationId xmlns:p14="http://schemas.microsoft.com/office/powerpoint/2010/main" val="715480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07EC1-0D78-4594-F753-5C8270BB220B}"/>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80257AE7-38D6-CD28-5165-56E49394BDE4}"/>
              </a:ext>
            </a:extLst>
          </p:cNvPr>
          <p:cNvSpPr>
            <a:spLocks noGrp="1"/>
          </p:cNvSpPr>
          <p:nvPr>
            <p:ph type="body" sz="quarter" idx="26"/>
          </p:nvPr>
        </p:nvSpPr>
        <p:spPr/>
        <p:txBody>
          <a:bodyPr/>
          <a:lstStyle/>
          <a:p>
            <a:r>
              <a:rPr lang="en-ZA" dirty="0"/>
              <a:t>1</a:t>
            </a:r>
          </a:p>
        </p:txBody>
      </p:sp>
      <p:sp>
        <p:nvSpPr>
          <p:cNvPr id="7" name="Text Placeholder 6">
            <a:extLst>
              <a:ext uri="{FF2B5EF4-FFF2-40B4-BE49-F238E27FC236}">
                <a16:creationId xmlns:a16="http://schemas.microsoft.com/office/drawing/2014/main" id="{7154561C-1CC6-BE12-0D7D-1BD31FEEFF5A}"/>
              </a:ext>
            </a:extLst>
          </p:cNvPr>
          <p:cNvSpPr>
            <a:spLocks noGrp="1"/>
          </p:cNvSpPr>
          <p:nvPr>
            <p:ph type="body" sz="quarter" idx="27"/>
          </p:nvPr>
        </p:nvSpPr>
        <p:spPr/>
        <p:txBody>
          <a:bodyPr/>
          <a:lstStyle/>
          <a:p>
            <a:r>
              <a:rPr lang="en-GB" sz="2400" dirty="0">
                <a:ea typeface="Calibri"/>
                <a:cs typeface="Calibri"/>
              </a:rPr>
              <a:t>Do you have dispersible "child-friendly" formulations available and how do you determine which formulation and dosage to use?</a:t>
            </a:r>
          </a:p>
        </p:txBody>
      </p:sp>
      <p:sp>
        <p:nvSpPr>
          <p:cNvPr id="14" name="Text Placeholder 13">
            <a:extLst>
              <a:ext uri="{FF2B5EF4-FFF2-40B4-BE49-F238E27FC236}">
                <a16:creationId xmlns:a16="http://schemas.microsoft.com/office/drawing/2014/main" id="{4FB404C6-3936-CBBB-3271-37150DC9BB70}"/>
              </a:ext>
            </a:extLst>
          </p:cNvPr>
          <p:cNvSpPr>
            <a:spLocks noGrp="1"/>
          </p:cNvSpPr>
          <p:nvPr>
            <p:ph type="body" sz="quarter" idx="28"/>
          </p:nvPr>
        </p:nvSpPr>
        <p:spPr/>
        <p:txBody>
          <a:bodyPr/>
          <a:lstStyle/>
          <a:p>
            <a:r>
              <a:rPr lang="en-ZA" dirty="0"/>
              <a:t>2</a:t>
            </a:r>
          </a:p>
        </p:txBody>
      </p:sp>
      <p:sp>
        <p:nvSpPr>
          <p:cNvPr id="15" name="Text Placeholder 14">
            <a:extLst>
              <a:ext uri="{FF2B5EF4-FFF2-40B4-BE49-F238E27FC236}">
                <a16:creationId xmlns:a16="http://schemas.microsoft.com/office/drawing/2014/main" id="{68D8D684-4C1D-1297-DECB-D721FFD5BFC7}"/>
              </a:ext>
            </a:extLst>
          </p:cNvPr>
          <p:cNvSpPr>
            <a:spLocks noGrp="1"/>
          </p:cNvSpPr>
          <p:nvPr>
            <p:ph type="body" sz="quarter" idx="30"/>
          </p:nvPr>
        </p:nvSpPr>
        <p:spPr/>
        <p:txBody>
          <a:bodyPr/>
          <a:lstStyle/>
          <a:p>
            <a:r>
              <a:rPr lang="en-ZA" dirty="0"/>
              <a:t>3</a:t>
            </a:r>
          </a:p>
        </p:txBody>
      </p:sp>
      <p:sp>
        <p:nvSpPr>
          <p:cNvPr id="4" name="Text Placeholder 8">
            <a:extLst>
              <a:ext uri="{FF2B5EF4-FFF2-40B4-BE49-F238E27FC236}">
                <a16:creationId xmlns:a16="http://schemas.microsoft.com/office/drawing/2014/main" id="{C8C48D08-9B33-9934-2364-B35581C09F41}"/>
              </a:ext>
            </a:extLst>
          </p:cNvPr>
          <p:cNvSpPr>
            <a:spLocks noGrp="1"/>
          </p:cNvSpPr>
          <p:nvPr>
            <p:ph type="body" sz="quarter" idx="25"/>
          </p:nvPr>
        </p:nvSpPr>
        <p:spPr>
          <a:xfrm>
            <a:off x="1841500" y="2455863"/>
            <a:ext cx="9424988" cy="936625"/>
          </a:xfrm>
        </p:spPr>
        <p:txBody>
          <a:bodyPr/>
          <a:lstStyle/>
          <a:p>
            <a:r>
              <a:rPr lang="en-GB" sz="2400" dirty="0">
                <a:solidFill>
                  <a:srgbClr val="194983"/>
                </a:solidFill>
              </a:rPr>
              <a:t>Do you have guides or job aides readily available to facilitate correct choice of treatment regimen and dosages</a:t>
            </a:r>
            <a:r>
              <a:rPr lang="en-GB" sz="2400" i="0" u="none" strike="noStrike" kern="1200" dirty="0">
                <a:solidFill>
                  <a:srgbClr val="194983"/>
                </a:solidFill>
                <a:effectLst/>
              </a:rPr>
              <a:t>?</a:t>
            </a:r>
            <a:endParaRPr lang="en-US" sz="2400" dirty="0"/>
          </a:p>
        </p:txBody>
      </p:sp>
      <p:sp>
        <p:nvSpPr>
          <p:cNvPr id="11" name="Text Placeholder 9">
            <a:extLst>
              <a:ext uri="{FF2B5EF4-FFF2-40B4-BE49-F238E27FC236}">
                <a16:creationId xmlns:a16="http://schemas.microsoft.com/office/drawing/2014/main" id="{C355B18A-8DCA-1726-012E-3F6F4A14C1AC}"/>
              </a:ext>
            </a:extLst>
          </p:cNvPr>
          <p:cNvSpPr>
            <a:spLocks noGrp="1"/>
          </p:cNvSpPr>
          <p:nvPr>
            <p:ph type="body" sz="quarter" idx="29"/>
          </p:nvPr>
        </p:nvSpPr>
        <p:spPr>
          <a:xfrm>
            <a:off x="1841500" y="5130800"/>
            <a:ext cx="9424988" cy="936625"/>
          </a:xfrm>
        </p:spPr>
        <p:txBody>
          <a:bodyPr anchor="ctr"/>
          <a:lstStyle/>
          <a:p>
            <a:r>
              <a:rPr lang="en-US" sz="2400" dirty="0"/>
              <a:t>What are the common comorbidities in children and adolescents with TB in your setting and how do you manage them? </a:t>
            </a:r>
          </a:p>
        </p:txBody>
      </p:sp>
    </p:spTree>
    <p:extLst>
      <p:ext uri="{BB962C8B-B14F-4D97-AF65-F5344CB8AC3E}">
        <p14:creationId xmlns:p14="http://schemas.microsoft.com/office/powerpoint/2010/main" val="2044664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D65AF-AECE-3F59-10D6-803E61152E8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8FFF8E-F4F5-EB16-E61C-E29E1FDE2C02}"/>
              </a:ext>
            </a:extLst>
          </p:cNvPr>
          <p:cNvSpPr>
            <a:spLocks noGrp="1"/>
          </p:cNvSpPr>
          <p:nvPr>
            <p:ph type="title"/>
          </p:nvPr>
        </p:nvSpPr>
        <p:spPr/>
        <p:txBody>
          <a:bodyPr>
            <a:normAutofit fontScale="90000"/>
          </a:bodyPr>
          <a:lstStyle/>
          <a:p>
            <a:r>
              <a:rPr lang="en-US" dirty="0">
                <a:cs typeface="Helvetica"/>
              </a:rPr>
              <a:t>Monitor</a:t>
            </a:r>
            <a:br>
              <a:rPr lang="en-US" dirty="0">
                <a:cs typeface="Helvetica"/>
              </a:rPr>
            </a:br>
            <a:r>
              <a:rPr lang="en-US" dirty="0">
                <a:cs typeface="Helvetica"/>
              </a:rPr>
              <a:t> treatment response for TB</a:t>
            </a:r>
          </a:p>
        </p:txBody>
      </p:sp>
    </p:spTree>
    <p:extLst>
      <p:ext uri="{BB962C8B-B14F-4D97-AF65-F5344CB8AC3E}">
        <p14:creationId xmlns:p14="http://schemas.microsoft.com/office/powerpoint/2010/main" val="1343201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F52A5A-FA79-7B72-BCB8-17B09C39196E}"/>
              </a:ext>
            </a:extLst>
          </p:cNvPr>
          <p:cNvSpPr/>
          <p:nvPr/>
        </p:nvSpPr>
        <p:spPr>
          <a:xfrm>
            <a:off x="695325" y="1376363"/>
            <a:ext cx="3165475" cy="4500562"/>
          </a:xfrm>
          <a:prstGeom prst="rect">
            <a:avLst/>
          </a:prstGeom>
          <a:solidFill>
            <a:srgbClr val="043673">
              <a:alpha val="40000"/>
            </a:srgbClr>
          </a:solidFill>
          <a:ln>
            <a:solidFill>
              <a:srgbClr val="326B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837AD3B-0ECB-CED2-F36C-5929E6B7688A}"/>
              </a:ext>
            </a:extLst>
          </p:cNvPr>
          <p:cNvSpPr/>
          <p:nvPr/>
        </p:nvSpPr>
        <p:spPr>
          <a:xfrm>
            <a:off x="4353450" y="1376363"/>
            <a:ext cx="3360212" cy="4500562"/>
          </a:xfrm>
          <a:prstGeom prst="rect">
            <a:avLst/>
          </a:prstGeom>
          <a:solidFill>
            <a:srgbClr val="326BB2">
              <a:alpha val="40000"/>
            </a:srgbClr>
          </a:solidFill>
          <a:ln>
            <a:solidFill>
              <a:srgbClr val="326B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5FE5E7A-8B07-5E23-83D8-85BBCB86C594}"/>
              </a:ext>
            </a:extLst>
          </p:cNvPr>
          <p:cNvSpPr/>
          <p:nvPr/>
        </p:nvSpPr>
        <p:spPr>
          <a:xfrm>
            <a:off x="7992001" y="1390740"/>
            <a:ext cx="3360212" cy="4475846"/>
          </a:xfrm>
          <a:prstGeom prst="rect">
            <a:avLst/>
          </a:prstGeom>
          <a:solidFill>
            <a:schemeClr val="accent4">
              <a:alpha val="40000"/>
            </a:schemeClr>
          </a:solidFill>
          <a:ln>
            <a:solidFill>
              <a:srgbClr val="326B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675" name="Title 2">
            <a:extLst>
              <a:ext uri="{FF2B5EF4-FFF2-40B4-BE49-F238E27FC236}">
                <a16:creationId xmlns:a16="http://schemas.microsoft.com/office/drawing/2014/main" id="{6B9CE08F-63F0-364F-9478-6DC97F9584D3}"/>
              </a:ext>
            </a:extLst>
          </p:cNvPr>
          <p:cNvSpPr>
            <a:spLocks noGrp="1"/>
          </p:cNvSpPr>
          <p:nvPr>
            <p:ph type="title"/>
          </p:nvPr>
        </p:nvSpPr>
        <p:spPr/>
        <p:txBody>
          <a:bodyPr/>
          <a:lstStyle/>
          <a:p>
            <a:r>
              <a:rPr lang="en-US" altLang="en-AU" dirty="0"/>
              <a:t>TB treatment response </a:t>
            </a:r>
            <a:endParaRPr lang="en-AU" altLang="en-AU" dirty="0"/>
          </a:p>
        </p:txBody>
      </p:sp>
      <p:sp>
        <p:nvSpPr>
          <p:cNvPr id="28674" name="Content Placeholder 1">
            <a:extLst>
              <a:ext uri="{FF2B5EF4-FFF2-40B4-BE49-F238E27FC236}">
                <a16:creationId xmlns:a16="http://schemas.microsoft.com/office/drawing/2014/main" id="{1D17A73B-7C66-0B4C-8D38-BAD944F16E8E}"/>
              </a:ext>
            </a:extLst>
          </p:cNvPr>
          <p:cNvSpPr>
            <a:spLocks noGrp="1"/>
          </p:cNvSpPr>
          <p:nvPr>
            <p:ph type="body" sz="quarter" idx="10"/>
          </p:nvPr>
        </p:nvSpPr>
        <p:spPr>
          <a:xfrm>
            <a:off x="8206312" y="1392062"/>
            <a:ext cx="3145901" cy="2985433"/>
          </a:xfrm>
        </p:spPr>
        <p:txBody>
          <a:bodyPr vert="horz" wrap="square" lIns="91440" tIns="45720" rIns="91440" bIns="45720" rtlCol="0" anchor="t">
            <a:spAutoFit/>
          </a:bodyPr>
          <a:lstStyle/>
          <a:p>
            <a:pPr marL="0" indent="0">
              <a:buNone/>
            </a:pPr>
            <a:r>
              <a:rPr lang="en-US" altLang="en-AU" sz="2400" dirty="0"/>
              <a:t>A poor treatment response may indicate: </a:t>
            </a:r>
            <a:endParaRPr lang="en-US" altLang="en-AU" sz="2400" dirty="0">
              <a:cs typeface="Calibri"/>
            </a:endParaRPr>
          </a:p>
          <a:p>
            <a:pPr marL="266700" lvl="1" indent="-266700"/>
            <a:r>
              <a:rPr lang="en-US" altLang="en-AU" sz="2000" dirty="0">
                <a:solidFill>
                  <a:schemeClr val="accent3">
                    <a:lumMod val="75000"/>
                  </a:schemeClr>
                </a:solidFill>
              </a:rPr>
              <a:t>Poor adherence </a:t>
            </a:r>
            <a:endParaRPr lang="en-US" altLang="en-AU" sz="2000" dirty="0">
              <a:solidFill>
                <a:schemeClr val="accent3">
                  <a:lumMod val="75000"/>
                </a:schemeClr>
              </a:solidFill>
              <a:cs typeface="Calibri"/>
            </a:endParaRPr>
          </a:p>
          <a:p>
            <a:pPr marL="266700" lvl="1" indent="-266700"/>
            <a:r>
              <a:rPr lang="en-US" altLang="en-AU" sz="2000" dirty="0">
                <a:solidFill>
                  <a:schemeClr val="accent3">
                    <a:lumMod val="75000"/>
                  </a:schemeClr>
                </a:solidFill>
              </a:rPr>
              <a:t>Drug-resistant organism </a:t>
            </a:r>
            <a:endParaRPr lang="en-US" altLang="en-AU" sz="2000" dirty="0">
              <a:solidFill>
                <a:schemeClr val="accent3">
                  <a:lumMod val="75000"/>
                </a:schemeClr>
              </a:solidFill>
              <a:cs typeface="Calibri"/>
            </a:endParaRPr>
          </a:p>
          <a:p>
            <a:pPr marL="266700" lvl="1" indent="-266700"/>
            <a:r>
              <a:rPr lang="en-US" altLang="en-AU" sz="2000" dirty="0">
                <a:solidFill>
                  <a:schemeClr val="accent3">
                    <a:lumMod val="75000"/>
                  </a:schemeClr>
                </a:solidFill>
              </a:rPr>
              <a:t>Incorrect dosages </a:t>
            </a:r>
            <a:endParaRPr lang="en-US" altLang="en-AU" sz="2000" dirty="0">
              <a:solidFill>
                <a:schemeClr val="accent3">
                  <a:lumMod val="75000"/>
                </a:schemeClr>
              </a:solidFill>
              <a:cs typeface="Calibri"/>
            </a:endParaRPr>
          </a:p>
          <a:p>
            <a:pPr marL="266700" lvl="1" indent="-266700"/>
            <a:r>
              <a:rPr lang="en-US" altLang="en-AU" sz="2000" dirty="0">
                <a:solidFill>
                  <a:schemeClr val="accent3">
                    <a:lumMod val="75000"/>
                  </a:schemeClr>
                </a:solidFill>
              </a:rPr>
              <a:t>Comorbidities not managed e.g., HIV infection </a:t>
            </a:r>
            <a:endParaRPr lang="en-US" altLang="en-AU" sz="2000" dirty="0">
              <a:solidFill>
                <a:schemeClr val="accent3">
                  <a:lumMod val="75000"/>
                </a:schemeClr>
              </a:solidFill>
              <a:cs typeface="Calibri"/>
            </a:endParaRPr>
          </a:p>
          <a:p>
            <a:pPr marL="266700" lvl="1" indent="-266700"/>
            <a:r>
              <a:rPr lang="en-US" altLang="en-AU" sz="2000" dirty="0">
                <a:solidFill>
                  <a:schemeClr val="accent3">
                    <a:lumMod val="75000"/>
                  </a:schemeClr>
                </a:solidFill>
              </a:rPr>
              <a:t>Incorrect diagnosis </a:t>
            </a:r>
            <a:endParaRPr lang="en-US" altLang="en-AU" sz="2000" dirty="0">
              <a:solidFill>
                <a:schemeClr val="accent3">
                  <a:lumMod val="75000"/>
                </a:schemeClr>
              </a:solidFill>
              <a:cs typeface="Calibri"/>
            </a:endParaRPr>
          </a:p>
        </p:txBody>
      </p:sp>
      <p:sp>
        <p:nvSpPr>
          <p:cNvPr id="4" name="Content Placeholder 1">
            <a:extLst>
              <a:ext uri="{FF2B5EF4-FFF2-40B4-BE49-F238E27FC236}">
                <a16:creationId xmlns:a16="http://schemas.microsoft.com/office/drawing/2014/main" id="{49304C0D-0504-44FD-B3D9-C4D984B3554A}"/>
              </a:ext>
            </a:extLst>
          </p:cNvPr>
          <p:cNvSpPr txBox="1">
            <a:spLocks/>
          </p:cNvSpPr>
          <p:nvPr/>
        </p:nvSpPr>
        <p:spPr>
          <a:xfrm>
            <a:off x="4514582" y="1583143"/>
            <a:ext cx="3014371" cy="341632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AU" sz="2400" dirty="0"/>
              <a:t>TB drugs in children are usually very </a:t>
            </a:r>
            <a:r>
              <a:rPr lang="en-US" altLang="en-AU" sz="2400" b="1" dirty="0"/>
              <a:t>well tolerated.</a:t>
            </a:r>
          </a:p>
          <a:p>
            <a:endParaRPr lang="en-US" altLang="en-AU" sz="2400" dirty="0"/>
          </a:p>
          <a:p>
            <a:r>
              <a:rPr lang="en-US" altLang="en-AU" sz="2400" dirty="0"/>
              <a:t>More drug-related adverse events associated with second-line drugs.</a:t>
            </a:r>
          </a:p>
          <a:p>
            <a:pPr lvl="1"/>
            <a:endParaRPr lang="en-US" altLang="en-AU" sz="2400" dirty="0"/>
          </a:p>
        </p:txBody>
      </p:sp>
      <p:pic>
        <p:nvPicPr>
          <p:cNvPr id="3" name="Graphic 2" descr="Thumbs up sign with solid fill">
            <a:extLst>
              <a:ext uri="{FF2B5EF4-FFF2-40B4-BE49-F238E27FC236}">
                <a16:creationId xmlns:a16="http://schemas.microsoft.com/office/drawing/2014/main" id="{E8D34754-19A1-2201-D42B-7A5F8EAC79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53294" y="4779659"/>
            <a:ext cx="1049533" cy="1086927"/>
          </a:xfrm>
          <a:prstGeom prst="rect">
            <a:avLst/>
          </a:prstGeom>
        </p:spPr>
      </p:pic>
      <p:sp>
        <p:nvSpPr>
          <p:cNvPr id="5" name="Content Placeholder 1">
            <a:extLst>
              <a:ext uri="{FF2B5EF4-FFF2-40B4-BE49-F238E27FC236}">
                <a16:creationId xmlns:a16="http://schemas.microsoft.com/office/drawing/2014/main" id="{2D401973-0264-2055-85BA-3146232D6211}"/>
              </a:ext>
            </a:extLst>
          </p:cNvPr>
          <p:cNvSpPr txBox="1">
            <a:spLocks/>
          </p:cNvSpPr>
          <p:nvPr/>
        </p:nvSpPr>
        <p:spPr>
          <a:xfrm>
            <a:off x="1049599" y="1583143"/>
            <a:ext cx="2476501" cy="2677656"/>
          </a:xfrm>
          <a:prstGeom prst="rect">
            <a:avLst/>
          </a:prstGeom>
        </p:spPr>
        <p:txBody>
          <a:bodyPr vert="horz" wrap="square" lIns="91440" tIns="45720" rIns="91440" bIns="45720" rtlCol="0">
            <a:sp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AU" sz="2400" dirty="0"/>
              <a:t>Children and adolescents with TB usually </a:t>
            </a:r>
            <a:r>
              <a:rPr lang="en-US" altLang="en-AU" sz="2400" b="1" dirty="0"/>
              <a:t>respond well </a:t>
            </a:r>
            <a:r>
              <a:rPr lang="en-US" altLang="en-AU" sz="2400" dirty="0"/>
              <a:t>with satisfactory treatment outcomes.  </a:t>
            </a:r>
          </a:p>
        </p:txBody>
      </p:sp>
      <p:pic>
        <p:nvPicPr>
          <p:cNvPr id="7" name="Graphic 6" descr="Thumbs Down with solid fill">
            <a:extLst>
              <a:ext uri="{FF2B5EF4-FFF2-40B4-BE49-F238E27FC236}">
                <a16:creationId xmlns:a16="http://schemas.microsoft.com/office/drawing/2014/main" id="{9A777928-F1E3-FE44-158E-C4E4F53A42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94268" y="4729337"/>
            <a:ext cx="1144438" cy="118757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4" name="Title 2">
            <a:extLst>
              <a:ext uri="{FF2B5EF4-FFF2-40B4-BE49-F238E27FC236}">
                <a16:creationId xmlns:a16="http://schemas.microsoft.com/office/drawing/2014/main" id="{4869DEDF-3796-4D46-A192-8024A2FC57AB}"/>
              </a:ext>
            </a:extLst>
          </p:cNvPr>
          <p:cNvSpPr>
            <a:spLocks noGrp="1"/>
          </p:cNvSpPr>
          <p:nvPr>
            <p:ph type="title"/>
          </p:nvPr>
        </p:nvSpPr>
        <p:spPr/>
        <p:txBody>
          <a:bodyPr>
            <a:normAutofit/>
          </a:bodyPr>
          <a:lstStyle/>
          <a:p>
            <a:r>
              <a:rPr lang="en-US" altLang="en-US" sz="3200" dirty="0">
                <a:latin typeface="Helvetica 77 Bold Condensed" pitchFamily="2" charset="0"/>
              </a:rPr>
              <a:t>Monitoring TB treatment response</a:t>
            </a:r>
            <a:endParaRPr lang="en-AU" altLang="en-US" sz="3200" dirty="0">
              <a:latin typeface="Helvetica 77 Bold Condensed" pitchFamily="2" charset="0"/>
            </a:endParaRPr>
          </a:p>
        </p:txBody>
      </p:sp>
      <p:graphicFrame>
        <p:nvGraphicFramePr>
          <p:cNvPr id="3" name="Table Placeholder 5">
            <a:extLst>
              <a:ext uri="{FF2B5EF4-FFF2-40B4-BE49-F238E27FC236}">
                <a16:creationId xmlns:a16="http://schemas.microsoft.com/office/drawing/2014/main" id="{928F1DE7-0ACD-C3BE-19F6-B49A115B1BD9}"/>
              </a:ext>
            </a:extLst>
          </p:cNvPr>
          <p:cNvGraphicFramePr>
            <a:graphicFrameLocks/>
          </p:cNvGraphicFramePr>
          <p:nvPr>
            <p:extLst>
              <p:ext uri="{D42A27DB-BD31-4B8C-83A1-F6EECF244321}">
                <p14:modId xmlns:p14="http://schemas.microsoft.com/office/powerpoint/2010/main" val="3688153151"/>
              </p:ext>
            </p:extLst>
          </p:nvPr>
        </p:nvGraphicFramePr>
        <p:xfrm>
          <a:off x="695325" y="1376363"/>
          <a:ext cx="10656888" cy="4525018"/>
        </p:xfrm>
        <a:graphic>
          <a:graphicData uri="http://schemas.openxmlformats.org/drawingml/2006/table">
            <a:tbl>
              <a:tblPr firstRow="1" bandRow="1"/>
              <a:tblGrid>
                <a:gridCol w="1954090">
                  <a:extLst>
                    <a:ext uri="{9D8B030D-6E8A-4147-A177-3AD203B41FA5}">
                      <a16:colId xmlns:a16="http://schemas.microsoft.com/office/drawing/2014/main" val="1121367642"/>
                    </a:ext>
                  </a:extLst>
                </a:gridCol>
                <a:gridCol w="8702798">
                  <a:extLst>
                    <a:ext uri="{9D8B030D-6E8A-4147-A177-3AD203B41FA5}">
                      <a16:colId xmlns:a16="http://schemas.microsoft.com/office/drawing/2014/main" val="302585313"/>
                    </a:ext>
                  </a:extLst>
                </a:gridCol>
              </a:tblGrid>
              <a:tr h="432750">
                <a:tc>
                  <a:txBody>
                    <a:bodyPr/>
                    <a:lstStyle/>
                    <a:p>
                      <a:r>
                        <a:rPr lang="en-US" sz="2400" b="1" dirty="0">
                          <a:solidFill>
                            <a:schemeClr val="bg2"/>
                          </a:solidFill>
                        </a:rPr>
                        <a:t>Monitoring </a:t>
                      </a:r>
                      <a:endParaRPr lang="x-none" sz="2400" b="1" dirty="0">
                        <a:solidFill>
                          <a:schemeClr val="bg2"/>
                        </a:solidFill>
                      </a:endParaRPr>
                    </a:p>
                  </a:txBody>
                  <a:tcPr marL="91455" marR="91455" marT="45723" marB="45723">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r>
                        <a:rPr lang="en-US" sz="2400" b="1" dirty="0">
                          <a:solidFill>
                            <a:schemeClr val="bg2"/>
                          </a:solidFill>
                        </a:rPr>
                        <a:t>Components </a:t>
                      </a:r>
                      <a:endParaRPr lang="x-none" sz="2400" b="1" dirty="0">
                        <a:solidFill>
                          <a:schemeClr val="bg2"/>
                        </a:solidFill>
                      </a:endParaRPr>
                    </a:p>
                  </a:txBody>
                  <a:tcPr marL="91455" marR="91455" marT="45723" marB="45723">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2625320">
                <a:tc>
                  <a:txBody>
                    <a:bodyPr/>
                    <a:lstStyle/>
                    <a:p>
                      <a:r>
                        <a:rPr lang="en-US" sz="2000" b="1" dirty="0"/>
                        <a:t>Clinical</a:t>
                      </a:r>
                      <a:endParaRPr lang="x-none" sz="2000" b="1" dirty="0"/>
                    </a:p>
                  </a:txBody>
                  <a:tcPr marL="91455" marR="91455" marT="45723" marB="45723">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Check for symptom resolution and weight gain.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x-none" sz="2000" kern="1200" dirty="0">
                          <a:solidFill>
                            <a:schemeClr val="dk1"/>
                          </a:solidFill>
                          <a:latin typeface="+mn-lt"/>
                          <a:ea typeface="+mn-ea"/>
                          <a:cs typeface="+mn-cs"/>
                        </a:rPr>
                        <a:t>Measure weight and adjust the dosage accordingly.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t>Establish treatment support and monitor adherence.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x-none" sz="2000" kern="1200" dirty="0">
                          <a:solidFill>
                            <a:schemeClr val="dk1"/>
                          </a:solidFill>
                          <a:latin typeface="+mn-lt"/>
                          <a:ea typeface="+mn-ea"/>
                          <a:cs typeface="+mn-cs"/>
                        </a:rPr>
                        <a:t>Elicit and manage </a:t>
                      </a:r>
                      <a:r>
                        <a:rPr lang="en-US" sz="2000" dirty="0"/>
                        <a:t>adverse </a:t>
                      </a:r>
                      <a:r>
                        <a:rPr lang="en-US" sz="2000" dirty="0">
                          <a:solidFill>
                            <a:schemeClr val="tx1"/>
                          </a:solidFill>
                        </a:rPr>
                        <a:t>events as </a:t>
                      </a:r>
                      <a:r>
                        <a:rPr lang="en-US" sz="2000" kern="1200" dirty="0">
                          <a:solidFill>
                            <a:schemeClr val="dk1"/>
                          </a:solidFill>
                          <a:latin typeface="+mn-lt"/>
                          <a:ea typeface="+mn-ea"/>
                          <a:cs typeface="+mn-cs"/>
                        </a:rPr>
                        <a:t>per guidelines.</a:t>
                      </a:r>
                    </a:p>
                    <a:p>
                      <a:pPr marL="177800" marR="0" lvl="0" indent="-177800" algn="l" rtl="0" eaLnBrk="1" fontAlgn="auto" latinLnBrk="0" hangingPunct="1">
                        <a:lnSpc>
                          <a:spcPct val="100000"/>
                        </a:lnSpc>
                        <a:spcBef>
                          <a:spcPts val="0"/>
                        </a:spcBef>
                        <a:spcAft>
                          <a:spcPts val="0"/>
                        </a:spcAft>
                        <a:buClrTx/>
                        <a:buSzTx/>
                        <a:buFont typeface="Arial" panose="020B0604020202020204" pitchFamily="34" charset="0"/>
                        <a:buChar char="•"/>
                      </a:pPr>
                      <a:r>
                        <a:rPr lang="en-US" sz="2000" kern="1200" dirty="0">
                          <a:solidFill>
                            <a:schemeClr val="dk1"/>
                          </a:solidFill>
                          <a:latin typeface="+mn-lt"/>
                          <a:ea typeface="+mn-ea"/>
                          <a:cs typeface="+mn-cs"/>
                        </a:rPr>
                        <a:t>Advise immediate cessation of treatment and review if evidence or concerns of hepatotoxicity such as nausea, vomiting and jaundice.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latin typeface="+mn-lt"/>
                          <a:ea typeface="+mn-ea"/>
                          <a:cs typeface="+mn-cs"/>
                        </a:rPr>
                        <a:t>Refer children and adolescents with treatment failure or severe adverse event </a:t>
                      </a:r>
                      <a:r>
                        <a:rPr lang="en-US" sz="2000" dirty="0"/>
                        <a:t>for further management. </a:t>
                      </a:r>
                    </a:p>
                  </a:txBody>
                  <a:tcPr marL="91455" marR="91455" marT="45723" marB="45723">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721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b="1" dirty="0"/>
                        <a:t>Laboratory</a:t>
                      </a:r>
                      <a:endParaRPr lang="x-none" sz="2000" b="1" dirty="0"/>
                    </a:p>
                  </a:txBody>
                  <a:tcPr marL="91455" marR="91455" marT="45723" marB="45723">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Check sputum conversion for adolescents with bacteriologically confirmed TB </a:t>
                      </a:r>
                      <a:r>
                        <a:rPr lang="en-US" sz="2000" kern="1200" dirty="0">
                          <a:solidFill>
                            <a:schemeClr val="dk1"/>
                          </a:solidFill>
                          <a:latin typeface="+mn-lt"/>
                          <a:ea typeface="+mn-ea"/>
                          <a:cs typeface="+mn-cs"/>
                        </a:rPr>
                        <a:t>as per national recommendations in adults.</a:t>
                      </a:r>
                    </a:p>
                  </a:txBody>
                  <a:tcPr marL="91455" marR="91455" marT="45723" marB="45723">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721246">
                <a:tc>
                  <a:txBody>
                    <a:bodyPr/>
                    <a:lstStyle/>
                    <a:p>
                      <a:r>
                        <a:rPr lang="en-AU" sz="2000" b="1" dirty="0"/>
                        <a:t>Imaging</a:t>
                      </a:r>
                      <a:endParaRPr lang="x-none" sz="2000" b="1" dirty="0"/>
                    </a:p>
                  </a:txBody>
                  <a:tcPr marL="91455" marR="91455" marT="45723" marB="45723">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t>Follow-up CXR is</a:t>
                      </a:r>
                      <a:r>
                        <a:rPr lang="en-US" sz="2000" b="1" dirty="0"/>
                        <a:t> </a:t>
                      </a:r>
                      <a:r>
                        <a:rPr lang="en-US" sz="2000" b="1" u="sng" dirty="0"/>
                        <a:t>not</a:t>
                      </a:r>
                      <a:r>
                        <a:rPr lang="en-US" sz="2000" b="1" dirty="0"/>
                        <a:t> </a:t>
                      </a:r>
                      <a:r>
                        <a:rPr lang="en-US" sz="2000" b="0" dirty="0"/>
                        <a:t>routinely required; indicated if poor treatment response and diagnostic uncertainty.</a:t>
                      </a:r>
                    </a:p>
                  </a:txBody>
                  <a:tcPr marL="91455" marR="91455" marT="45723" marB="45723">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bl>
          </a:graphicData>
        </a:graphic>
      </p:graphicFrame>
    </p:spTree>
    <p:extLst>
      <p:ext uri="{BB962C8B-B14F-4D97-AF65-F5344CB8AC3E}">
        <p14:creationId xmlns:p14="http://schemas.microsoft.com/office/powerpoint/2010/main" val="11899259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2">
            <a:extLst>
              <a:ext uri="{FF2B5EF4-FFF2-40B4-BE49-F238E27FC236}">
                <a16:creationId xmlns:a16="http://schemas.microsoft.com/office/drawing/2014/main" id="{69BF1284-CC0B-0F49-B793-CF9CCC86B4FA}"/>
              </a:ext>
            </a:extLst>
          </p:cNvPr>
          <p:cNvSpPr>
            <a:spLocks noGrp="1"/>
          </p:cNvSpPr>
          <p:nvPr>
            <p:ph type="title"/>
          </p:nvPr>
        </p:nvSpPr>
        <p:spPr/>
        <p:txBody>
          <a:bodyPr/>
          <a:lstStyle/>
          <a:p>
            <a:r>
              <a:rPr lang="en-US" altLang="en-AU" dirty="0">
                <a:cs typeface="Helvetica"/>
              </a:rPr>
              <a:t>Adverse events </a:t>
            </a:r>
            <a:endParaRPr lang="en-AU" altLang="en-AU" dirty="0"/>
          </a:p>
        </p:txBody>
      </p:sp>
      <p:sp>
        <p:nvSpPr>
          <p:cNvPr id="29698" name="Content Placeholder 1">
            <a:extLst>
              <a:ext uri="{FF2B5EF4-FFF2-40B4-BE49-F238E27FC236}">
                <a16:creationId xmlns:a16="http://schemas.microsoft.com/office/drawing/2014/main" id="{08C7577D-E663-CC46-BE7D-652962F8EE0F}"/>
              </a:ext>
            </a:extLst>
          </p:cNvPr>
          <p:cNvSpPr>
            <a:spLocks noGrp="1"/>
          </p:cNvSpPr>
          <p:nvPr>
            <p:ph sz="half" idx="1"/>
          </p:nvPr>
        </p:nvSpPr>
        <p:spPr>
          <a:xfrm>
            <a:off x="695324" y="1314912"/>
            <a:ext cx="10656888" cy="4562013"/>
          </a:xfrm>
        </p:spPr>
        <p:txBody>
          <a:bodyPr vert="horz" lIns="91440" tIns="45720" rIns="91440" bIns="45720" rtlCol="0" anchor="t">
            <a:normAutofit lnSpcReduction="10000"/>
          </a:bodyPr>
          <a:lstStyle/>
          <a:p>
            <a:pPr>
              <a:defRPr/>
            </a:pPr>
            <a:r>
              <a:rPr lang="en-US" altLang="en-AU" dirty="0"/>
              <a:t>Drugs used to treat TB disease or infection are usually well tolerated.</a:t>
            </a:r>
          </a:p>
          <a:p>
            <a:pPr>
              <a:defRPr/>
            </a:pPr>
            <a:endParaRPr lang="en-US" altLang="en-AU" dirty="0"/>
          </a:p>
          <a:p>
            <a:pPr>
              <a:defRPr/>
            </a:pPr>
            <a:r>
              <a:rPr lang="en-US" altLang="en-AU" dirty="0"/>
              <a:t>Ensure that dosages are correct for weight</a:t>
            </a:r>
          </a:p>
          <a:p>
            <a:pPr>
              <a:defRPr/>
            </a:pPr>
            <a:endParaRPr lang="en-US" altLang="en-AU" dirty="0"/>
          </a:p>
          <a:p>
            <a:pPr>
              <a:defRPr/>
            </a:pPr>
            <a:r>
              <a:rPr lang="en-US" altLang="en-AU" dirty="0"/>
              <a:t>Serious adverse events are rare, but the main ones of concern requiring immediate cessation of treatment are:</a:t>
            </a:r>
          </a:p>
          <a:p>
            <a:pPr>
              <a:defRPr/>
            </a:pPr>
            <a:endParaRPr lang="en-US" altLang="en-AU" dirty="0"/>
          </a:p>
          <a:p>
            <a:pPr lvl="1">
              <a:defRPr/>
            </a:pPr>
            <a:r>
              <a:rPr lang="en-US" altLang="en-AU" dirty="0"/>
              <a:t>Hepatotoxicity</a:t>
            </a:r>
          </a:p>
          <a:p>
            <a:pPr lvl="1">
              <a:defRPr/>
            </a:pPr>
            <a:r>
              <a:rPr lang="en-US" altLang="en-AU" dirty="0"/>
              <a:t>Hypersensitivity (including Stevens-Johnson syndrome)</a:t>
            </a:r>
          </a:p>
          <a:p>
            <a:pPr lvl="1">
              <a:defRPr/>
            </a:pPr>
            <a:r>
              <a:rPr lang="en-US" altLang="en-AU" dirty="0"/>
              <a:t>Optic neuritis</a:t>
            </a:r>
          </a:p>
          <a:p>
            <a:pPr lvl="1">
              <a:defRPr/>
            </a:pPr>
            <a:r>
              <a:rPr lang="en-US" altLang="en-AU" dirty="0"/>
              <a:t>Peripheral neuropathy</a:t>
            </a:r>
          </a:p>
          <a:p>
            <a:pPr lvl="1">
              <a:defRPr/>
            </a:pPr>
            <a:r>
              <a:rPr lang="en-US" altLang="en-AU"/>
              <a:t>Neuro-psychosis</a:t>
            </a:r>
            <a:endParaRPr lang="en-US" altLang="en-AU" dirty="0"/>
          </a:p>
          <a:p>
            <a:pPr lvl="1">
              <a:defRPr/>
            </a:pPr>
            <a:r>
              <a:rPr lang="en-US" altLang="en-AU" dirty="0"/>
              <a:t>Ototoxicity with permanent hearing loss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2">
            <a:extLst>
              <a:ext uri="{FF2B5EF4-FFF2-40B4-BE49-F238E27FC236}">
                <a16:creationId xmlns:a16="http://schemas.microsoft.com/office/drawing/2014/main" id="{69BF1284-CC0B-0F49-B793-CF9CCC86B4FA}"/>
              </a:ext>
            </a:extLst>
          </p:cNvPr>
          <p:cNvSpPr>
            <a:spLocks noGrp="1"/>
          </p:cNvSpPr>
          <p:nvPr>
            <p:ph type="title"/>
          </p:nvPr>
        </p:nvSpPr>
        <p:spPr/>
        <p:txBody>
          <a:bodyPr/>
          <a:lstStyle/>
          <a:p>
            <a:r>
              <a:rPr lang="en-US" altLang="en-AU" dirty="0">
                <a:cs typeface="Helvetica"/>
              </a:rPr>
              <a:t>Post-TB care </a:t>
            </a:r>
            <a:endParaRPr lang="en-AU" altLang="en-AU" dirty="0"/>
          </a:p>
        </p:txBody>
      </p:sp>
      <p:sp>
        <p:nvSpPr>
          <p:cNvPr id="29698" name="Content Placeholder 1">
            <a:extLst>
              <a:ext uri="{FF2B5EF4-FFF2-40B4-BE49-F238E27FC236}">
                <a16:creationId xmlns:a16="http://schemas.microsoft.com/office/drawing/2014/main" id="{08C7577D-E663-CC46-BE7D-652962F8EE0F}"/>
              </a:ext>
            </a:extLst>
          </p:cNvPr>
          <p:cNvSpPr>
            <a:spLocks noGrp="1"/>
          </p:cNvSpPr>
          <p:nvPr>
            <p:ph sz="half" idx="1"/>
          </p:nvPr>
        </p:nvSpPr>
        <p:spPr>
          <a:xfrm>
            <a:off x="695325" y="1419158"/>
            <a:ext cx="10656888" cy="4841189"/>
          </a:xfrm>
        </p:spPr>
        <p:txBody>
          <a:bodyPr vert="horz" lIns="91440" tIns="45720" rIns="91440" bIns="45720" rtlCol="0" anchor="t">
            <a:normAutofit/>
          </a:bodyPr>
          <a:lstStyle/>
          <a:p>
            <a:pPr marL="0" indent="0">
              <a:lnSpc>
                <a:spcPct val="90000"/>
              </a:lnSpc>
              <a:spcAft>
                <a:spcPts val="1800"/>
              </a:spcAft>
              <a:buNone/>
              <a:defRPr/>
            </a:pPr>
            <a:r>
              <a:rPr lang="en-US" altLang="en-AU" dirty="0"/>
              <a:t>Ongoing assessment care may be required for children and adolescents who have successfully completed treatment for TB, such as:</a:t>
            </a:r>
          </a:p>
          <a:p>
            <a:pPr>
              <a:defRPr/>
            </a:pPr>
            <a:r>
              <a:rPr lang="en-US" altLang="en-AU" dirty="0"/>
              <a:t>Neurological sequelae with disability ranging from mild to severe:</a:t>
            </a:r>
          </a:p>
          <a:p>
            <a:pPr lvl="1">
              <a:lnSpc>
                <a:spcPct val="90000"/>
              </a:lnSpc>
              <a:defRPr/>
            </a:pPr>
            <a:r>
              <a:rPr lang="en-US" altLang="en-AU" dirty="0"/>
              <a:t>Common following TB meningitis - such as paralysis, cognitive or learning problems, seizure disorder, visual disturbances, feeding difficulties and behavioural difficulties</a:t>
            </a:r>
          </a:p>
          <a:p>
            <a:pPr lvl="1">
              <a:lnSpc>
                <a:spcPct val="90000"/>
              </a:lnSpc>
              <a:defRPr/>
            </a:pPr>
            <a:r>
              <a:rPr lang="en-US" altLang="en-AU" dirty="0"/>
              <a:t>Scoliosis and paralysis of lower limbs or bladder following spinal TB</a:t>
            </a:r>
          </a:p>
          <a:p>
            <a:pPr lvl="1">
              <a:lnSpc>
                <a:spcPct val="90000"/>
              </a:lnSpc>
              <a:spcAft>
                <a:spcPts val="1800"/>
              </a:spcAft>
              <a:defRPr/>
            </a:pPr>
            <a:r>
              <a:rPr lang="en-US" altLang="en-AU" dirty="0"/>
              <a:t>Peripheral neuropathy, visual or hearing loss following treatment for MDR/RR-TB</a:t>
            </a:r>
          </a:p>
          <a:p>
            <a:pPr>
              <a:lnSpc>
                <a:spcPct val="90000"/>
              </a:lnSpc>
              <a:spcAft>
                <a:spcPts val="1800"/>
              </a:spcAft>
              <a:defRPr/>
            </a:pPr>
            <a:r>
              <a:rPr lang="en-US" altLang="en-AU" dirty="0"/>
              <a:t>Chronic lung disease with restrictive lung function or bronchiectasis, especially common in CALHIV </a:t>
            </a:r>
          </a:p>
          <a:p>
            <a:pPr>
              <a:lnSpc>
                <a:spcPct val="90000"/>
              </a:lnSpc>
              <a:spcAft>
                <a:spcPts val="1800"/>
              </a:spcAft>
              <a:defRPr/>
            </a:pPr>
            <a:r>
              <a:rPr lang="en-US" altLang="en-AU" dirty="0"/>
              <a:t>Social and educational support</a:t>
            </a:r>
          </a:p>
          <a:p>
            <a:pPr>
              <a:lnSpc>
                <a:spcPct val="90000"/>
              </a:lnSpc>
              <a:spcAft>
                <a:spcPts val="1800"/>
              </a:spcAft>
              <a:defRPr/>
            </a:pPr>
            <a:r>
              <a:rPr lang="en-US" altLang="en-AU" dirty="0"/>
              <a:t>Support for mental health</a:t>
            </a:r>
          </a:p>
        </p:txBody>
      </p:sp>
    </p:spTree>
    <p:extLst>
      <p:ext uri="{BB962C8B-B14F-4D97-AF65-F5344CB8AC3E}">
        <p14:creationId xmlns:p14="http://schemas.microsoft.com/office/powerpoint/2010/main" val="3534988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2">
            <a:extLst>
              <a:ext uri="{FF2B5EF4-FFF2-40B4-BE49-F238E27FC236}">
                <a16:creationId xmlns:a16="http://schemas.microsoft.com/office/drawing/2014/main" id="{69BF1284-CC0B-0F49-B793-CF9CCC86B4FA}"/>
              </a:ext>
            </a:extLst>
          </p:cNvPr>
          <p:cNvSpPr>
            <a:spLocks noGrp="1"/>
          </p:cNvSpPr>
          <p:nvPr>
            <p:ph type="title"/>
          </p:nvPr>
        </p:nvSpPr>
        <p:spPr/>
        <p:txBody>
          <a:bodyPr/>
          <a:lstStyle/>
          <a:p>
            <a:r>
              <a:rPr lang="en-US" altLang="en-AU" dirty="0">
                <a:cs typeface="Helvetica"/>
              </a:rPr>
              <a:t>Recording and reporting for TB treatment</a:t>
            </a:r>
            <a:endParaRPr lang="en-AU" altLang="en-AU" dirty="0"/>
          </a:p>
        </p:txBody>
      </p:sp>
      <p:sp>
        <p:nvSpPr>
          <p:cNvPr id="29698" name="Content Placeholder 1">
            <a:extLst>
              <a:ext uri="{FF2B5EF4-FFF2-40B4-BE49-F238E27FC236}">
                <a16:creationId xmlns:a16="http://schemas.microsoft.com/office/drawing/2014/main" id="{08C7577D-E663-CC46-BE7D-652962F8EE0F}"/>
              </a:ext>
            </a:extLst>
          </p:cNvPr>
          <p:cNvSpPr>
            <a:spLocks noGrp="1"/>
          </p:cNvSpPr>
          <p:nvPr>
            <p:ph sz="half" idx="1"/>
          </p:nvPr>
        </p:nvSpPr>
        <p:spPr>
          <a:xfrm>
            <a:off x="695324" y="1314912"/>
            <a:ext cx="6592835" cy="4562013"/>
          </a:xfrm>
        </p:spPr>
        <p:txBody>
          <a:bodyPr vert="horz" lIns="91440" tIns="45720" rIns="91440" bIns="45720" rtlCol="0" anchor="t">
            <a:normAutofit lnSpcReduction="10000"/>
          </a:bodyPr>
          <a:lstStyle/>
          <a:p>
            <a:pPr>
              <a:defRPr/>
            </a:pPr>
            <a:r>
              <a:rPr lang="en-US" altLang="en-AU" dirty="0"/>
              <a:t>NTP registration of all cases for treatment critical for:</a:t>
            </a:r>
          </a:p>
          <a:p>
            <a:pPr lvl="1">
              <a:defRPr/>
            </a:pPr>
            <a:r>
              <a:rPr lang="en-US" altLang="en-AU" dirty="0"/>
              <a:t>Monitoring and evaluating epidemiology </a:t>
            </a:r>
          </a:p>
          <a:p>
            <a:pPr lvl="1">
              <a:defRPr/>
            </a:pPr>
            <a:r>
              <a:rPr lang="en-US" altLang="en-AU" dirty="0"/>
              <a:t>Identifying policy-practice gaps</a:t>
            </a:r>
          </a:p>
          <a:p>
            <a:pPr lvl="1">
              <a:defRPr/>
            </a:pPr>
            <a:r>
              <a:rPr lang="en-US" altLang="en-AU" dirty="0"/>
              <a:t>Procurement of diagnostics and drugs</a:t>
            </a:r>
          </a:p>
          <a:p>
            <a:pPr lvl="1">
              <a:defRPr/>
            </a:pPr>
            <a:r>
              <a:rPr lang="en-US" altLang="en-AU" dirty="0"/>
              <a:t>Data on treatment outcomes.</a:t>
            </a:r>
          </a:p>
          <a:p>
            <a:pPr lvl="1">
              <a:defRPr/>
            </a:pPr>
            <a:endParaRPr lang="en-US" altLang="en-AU" dirty="0"/>
          </a:p>
          <a:p>
            <a:pPr>
              <a:defRPr/>
            </a:pPr>
            <a:r>
              <a:rPr lang="en-US" altLang="en-AU" dirty="0"/>
              <a:t>Reporting should be disaggregated by age.</a:t>
            </a:r>
            <a:endParaRPr lang="en-US" altLang="en-AU" dirty="0">
              <a:ea typeface="Calibri"/>
              <a:cs typeface="Calibri"/>
            </a:endParaRPr>
          </a:p>
          <a:p>
            <a:pPr>
              <a:defRPr/>
            </a:pPr>
            <a:endParaRPr lang="en-US" altLang="en-AU" dirty="0"/>
          </a:p>
          <a:p>
            <a:pPr>
              <a:defRPr/>
            </a:pPr>
            <a:r>
              <a:rPr lang="en-US" altLang="en-AU" dirty="0"/>
              <a:t>Treatment outcomes should be routinely recorded and reported for all children and adolescents diagnosed with TB, including RR/MDR-TB.</a:t>
            </a:r>
            <a:endParaRPr lang="en-US" altLang="en-AU" dirty="0">
              <a:ea typeface="Calibri"/>
              <a:cs typeface="Calibri"/>
            </a:endParaRPr>
          </a:p>
          <a:p>
            <a:pPr marL="0" indent="0">
              <a:buNone/>
              <a:defRPr/>
            </a:pPr>
            <a:endParaRPr lang="en-AU" altLang="en-AU" dirty="0">
              <a:ea typeface="Calibri"/>
              <a:cs typeface="Calibri"/>
            </a:endParaRPr>
          </a:p>
        </p:txBody>
      </p:sp>
      <p:pic>
        <p:nvPicPr>
          <p:cNvPr id="2" name="Picture 1">
            <a:extLst>
              <a:ext uri="{FF2B5EF4-FFF2-40B4-BE49-F238E27FC236}">
                <a16:creationId xmlns:a16="http://schemas.microsoft.com/office/drawing/2014/main" id="{A6290785-9425-04EF-97A8-0177B0BA4C40}"/>
              </a:ext>
            </a:extLst>
          </p:cNvPr>
          <p:cNvPicPr>
            <a:picLocks noChangeAspect="1"/>
          </p:cNvPicPr>
          <p:nvPr/>
        </p:nvPicPr>
        <p:blipFill rotWithShape="1">
          <a:blip r:embed="rId3"/>
          <a:srcRect l="-2212" t="-2309" r="-4317" b="-2731"/>
          <a:stretch/>
        </p:blipFill>
        <p:spPr>
          <a:xfrm rot="5400000">
            <a:off x="7764314" y="507173"/>
            <a:ext cx="3441246" cy="5036749"/>
          </a:xfrm>
          <a:prstGeom prst="rect">
            <a:avLst/>
          </a:prstGeom>
          <a:solidFill>
            <a:schemeClr val="bg2"/>
          </a:solidFill>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8975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4" name="Text Placeholder 7">
            <a:extLst>
              <a:ext uri="{FF2B5EF4-FFF2-40B4-BE49-F238E27FC236}">
                <a16:creationId xmlns:a16="http://schemas.microsoft.com/office/drawing/2014/main" id="{25EB3C9D-08B5-B1CC-C9FB-6F6F023A2CD7}"/>
              </a:ext>
            </a:extLst>
          </p:cNvPr>
          <p:cNvSpPr txBox="1">
            <a:spLocks/>
          </p:cNvSpPr>
          <p:nvPr/>
        </p:nvSpPr>
        <p:spPr>
          <a:xfrm>
            <a:off x="2311400" y="1338263"/>
            <a:ext cx="9040812" cy="4910137"/>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sz="2600" b="0" kern="1200">
                <a:solidFill>
                  <a:schemeClr val="tx1"/>
                </a:solidFill>
                <a:latin typeface="+mn-lt"/>
                <a:ea typeface="+mn-ea"/>
                <a:cs typeface="+mn-cs"/>
              </a:defRPr>
            </a:lvl1pPr>
            <a:lvl2pPr marL="449263" indent="-182563" algn="l" defTabSz="914400" rtl="0" eaLnBrk="1" latinLnBrk="0" hangingPunct="1">
              <a:lnSpc>
                <a:spcPct val="100000"/>
              </a:lnSpc>
              <a:spcBef>
                <a:spcPts val="0"/>
              </a:spcBef>
              <a:buFont typeface="Abadi" panose="020B0604020104020204" pitchFamily="34" charset="0"/>
              <a:buChar char="-"/>
              <a:defRPr lang="en-US" sz="2200" b="0" kern="1200" dirty="0" err="1" smtClean="0">
                <a:ln>
                  <a:noFill/>
                </a:ln>
                <a:solidFill>
                  <a:schemeClr val="tx2">
                    <a:lumMod val="50000"/>
                  </a:schemeClr>
                </a:solidFill>
                <a:effectLst/>
                <a:latin typeface="+mn-lt"/>
                <a:ea typeface="+mn-ea"/>
                <a:cs typeface="+mn-cs"/>
              </a:defRPr>
            </a:lvl2pPr>
            <a:lvl3pPr marL="630238" indent="-180975" algn="l" defTabSz="914400" rtl="0" eaLnBrk="1" latinLnBrk="0" hangingPunct="1">
              <a:lnSpc>
                <a:spcPct val="100000"/>
              </a:lnSpc>
              <a:spcBef>
                <a:spcPts val="0"/>
              </a:spcBef>
              <a:buFont typeface="Calibri" panose="020F0502020204030204" pitchFamily="34" charset="0"/>
              <a:buChar char="›"/>
              <a:defRPr sz="2000" b="0" kern="1200">
                <a:ln>
                  <a:noFill/>
                </a:ln>
                <a:solidFill>
                  <a:schemeClr val="tx2">
                    <a:lumMod val="50000"/>
                  </a:schemeClr>
                </a:solidFill>
                <a:latin typeface="+mn-lt"/>
                <a:ea typeface="+mn-ea"/>
                <a:cs typeface="+mn-cs"/>
              </a:defRPr>
            </a:lvl3pPr>
            <a:lvl4pPr marL="801688" indent="-171450" algn="l" defTabSz="914400" rtl="0" eaLnBrk="1" latinLnBrk="0" hangingPunct="1">
              <a:lnSpc>
                <a:spcPct val="100000"/>
              </a:lnSpc>
              <a:spcBef>
                <a:spcPts val="0"/>
              </a:spcBef>
              <a:buFont typeface="Wingdings" panose="05000000000000000000" pitchFamily="2" charset="2"/>
              <a:buChar char="§"/>
              <a:defRPr sz="1600" b="0" kern="1200">
                <a:ln>
                  <a:noFill/>
                </a:ln>
                <a:solidFill>
                  <a:srgbClr val="326BB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endParaRPr lang="en-ZA" sz="400" dirty="0"/>
          </a:p>
          <a:p>
            <a:pPr>
              <a:spcAft>
                <a:spcPts val="1200"/>
              </a:spcAft>
            </a:pPr>
            <a:r>
              <a:rPr lang="en-ZA" sz="2800" dirty="0"/>
              <a:t>Introduction</a:t>
            </a:r>
          </a:p>
          <a:p>
            <a:pPr>
              <a:spcAft>
                <a:spcPts val="1200"/>
              </a:spcAft>
            </a:pPr>
            <a:r>
              <a:rPr lang="en-ZA" sz="2800" dirty="0">
                <a:ea typeface="Calibri"/>
                <a:cs typeface="Calibri"/>
              </a:rPr>
              <a:t>Person-centred care</a:t>
            </a:r>
          </a:p>
          <a:p>
            <a:pPr>
              <a:spcAft>
                <a:spcPts val="1200"/>
              </a:spcAft>
            </a:pPr>
            <a:r>
              <a:rPr lang="en-ZA" sz="2800" dirty="0"/>
              <a:t>Manage comorbidities</a:t>
            </a:r>
          </a:p>
          <a:p>
            <a:pPr>
              <a:spcAft>
                <a:spcPts val="1200"/>
              </a:spcAft>
            </a:pPr>
            <a:r>
              <a:rPr lang="en-ZA" sz="2800" dirty="0"/>
              <a:t>Monitor treatment response for TB</a:t>
            </a:r>
            <a:endParaRPr lang="en-ZA" sz="2800" dirty="0">
              <a:ea typeface="Calibri"/>
              <a:cs typeface="Calibri"/>
            </a:endParaRPr>
          </a:p>
          <a:p>
            <a:pPr>
              <a:spcAft>
                <a:spcPts val="1200"/>
              </a:spcAft>
            </a:pPr>
            <a:r>
              <a:rPr lang="en-ZA" sz="2800" dirty="0"/>
              <a:t>Treating infection with TPT</a:t>
            </a:r>
            <a:endParaRPr lang="en-ZA" sz="2800" dirty="0">
              <a:ea typeface="Calibri"/>
              <a:cs typeface="Calibri"/>
            </a:endParaRPr>
          </a:p>
          <a:p>
            <a:pPr>
              <a:spcAft>
                <a:spcPts val="1200"/>
              </a:spcAft>
            </a:pPr>
            <a:r>
              <a:rPr lang="en-ZA" sz="2800" dirty="0"/>
              <a:t>Summary</a:t>
            </a:r>
          </a:p>
          <a:p>
            <a:pPr>
              <a:spcAft>
                <a:spcPts val="1200"/>
              </a:spcAft>
            </a:pPr>
            <a:r>
              <a:rPr lang="en-ZA" sz="2800" dirty="0"/>
              <a:t>Case studies and role play</a:t>
            </a:r>
          </a:p>
          <a:p>
            <a:endParaRPr lang="en-ZA" dirty="0"/>
          </a:p>
        </p:txBody>
      </p:sp>
    </p:spTree>
    <p:extLst>
      <p:ext uri="{BB962C8B-B14F-4D97-AF65-F5344CB8AC3E}">
        <p14:creationId xmlns:p14="http://schemas.microsoft.com/office/powerpoint/2010/main" val="40761161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TB treatment outcome definitions  </a:t>
            </a:r>
          </a:p>
        </p:txBody>
      </p:sp>
      <p:graphicFrame>
        <p:nvGraphicFramePr>
          <p:cNvPr id="2" name="Table Placeholder 5">
            <a:extLst>
              <a:ext uri="{FF2B5EF4-FFF2-40B4-BE49-F238E27FC236}">
                <a16:creationId xmlns:a16="http://schemas.microsoft.com/office/drawing/2014/main" id="{DCBDAD29-DC46-D851-F97B-863634462586}"/>
              </a:ext>
            </a:extLst>
          </p:cNvPr>
          <p:cNvGraphicFramePr>
            <a:graphicFrameLocks/>
          </p:cNvGraphicFramePr>
          <p:nvPr>
            <p:extLst>
              <p:ext uri="{D42A27DB-BD31-4B8C-83A1-F6EECF244321}">
                <p14:modId xmlns:p14="http://schemas.microsoft.com/office/powerpoint/2010/main" val="480407180"/>
              </p:ext>
            </p:extLst>
          </p:nvPr>
        </p:nvGraphicFramePr>
        <p:xfrm>
          <a:off x="641350" y="1376363"/>
          <a:ext cx="10909300" cy="4642611"/>
        </p:xfrm>
        <a:graphic>
          <a:graphicData uri="http://schemas.openxmlformats.org/drawingml/2006/table">
            <a:tbl>
              <a:tblPr firstRow="1" bandRow="1"/>
              <a:tblGrid>
                <a:gridCol w="2038190">
                  <a:extLst>
                    <a:ext uri="{9D8B030D-6E8A-4147-A177-3AD203B41FA5}">
                      <a16:colId xmlns:a16="http://schemas.microsoft.com/office/drawing/2014/main" val="1121367642"/>
                    </a:ext>
                  </a:extLst>
                </a:gridCol>
                <a:gridCol w="8871110">
                  <a:extLst>
                    <a:ext uri="{9D8B030D-6E8A-4147-A177-3AD203B41FA5}">
                      <a16:colId xmlns:a16="http://schemas.microsoft.com/office/drawing/2014/main" val="302585313"/>
                    </a:ext>
                  </a:extLst>
                </a:gridCol>
              </a:tblGrid>
              <a:tr h="430774">
                <a:tc>
                  <a:txBody>
                    <a:bodyPr/>
                    <a:lstStyle/>
                    <a:p>
                      <a:r>
                        <a:rPr lang="en-US" sz="1800" b="1" dirty="0">
                          <a:solidFill>
                            <a:schemeClr val="bg2"/>
                          </a:solidFill>
                        </a:rPr>
                        <a:t>Outcome</a:t>
                      </a:r>
                    </a:p>
                  </a:txBody>
                  <a:tcPr anchor="ctr">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r>
                        <a:rPr lang="en-US" sz="1800" b="1" dirty="0">
                          <a:solidFill>
                            <a:schemeClr val="bg2"/>
                          </a:solidFill>
                        </a:rPr>
                        <a:t>Definition </a:t>
                      </a:r>
                    </a:p>
                  </a:txBody>
                  <a:tcPr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794292">
                <a:tc>
                  <a:txBody>
                    <a:bodyPr/>
                    <a:lstStyle/>
                    <a:p>
                      <a:r>
                        <a:rPr lang="en-US" sz="1800" b="1" kern="1200" dirty="0">
                          <a:solidFill>
                            <a:schemeClr val="dk1"/>
                          </a:solidFill>
                          <a:effectLst/>
                          <a:latin typeface="+mn-lt"/>
                          <a:ea typeface="+mn-ea"/>
                          <a:cs typeface="+mn-cs"/>
                        </a:rPr>
                        <a:t>Cured</a:t>
                      </a:r>
                      <a:endParaRPr lang="en-US" sz="1800" b="1"/>
                    </a:p>
                  </a:txBody>
                  <a:tcPr>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800" kern="1200" dirty="0">
                          <a:solidFill>
                            <a:schemeClr val="dk1"/>
                          </a:solidFill>
                          <a:effectLst/>
                          <a:latin typeface="+mn-lt"/>
                          <a:ea typeface="+mn-ea"/>
                          <a:cs typeface="+mn-cs"/>
                        </a:rPr>
                        <a:t>A pulmonary TB patient with bacteriologically confirmed TB at the beginning of treatment who completed treatment as recommended by the national policy with evidence of bacteriological response and no evidence of failure </a:t>
                      </a:r>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919567470"/>
                  </a:ext>
                </a:extLst>
              </a:tr>
              <a:tr h="556004">
                <a:tc>
                  <a:txBody>
                    <a:bodyPr/>
                    <a:lstStyle/>
                    <a:p>
                      <a:r>
                        <a:rPr lang="en-US" sz="1800" b="1" kern="1200" dirty="0">
                          <a:solidFill>
                            <a:schemeClr val="dk1"/>
                          </a:solidFill>
                          <a:effectLst/>
                          <a:latin typeface="+mn-lt"/>
                          <a:ea typeface="+mn-ea"/>
                          <a:cs typeface="+mn-cs"/>
                        </a:rPr>
                        <a:t>Treatment completed</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800" kern="1200" dirty="0">
                          <a:solidFill>
                            <a:schemeClr val="dk1"/>
                          </a:solidFill>
                          <a:effectLst/>
                          <a:latin typeface="+mn-lt"/>
                          <a:ea typeface="+mn-ea"/>
                          <a:cs typeface="+mn-cs"/>
                        </a:rPr>
                        <a:t>A person with TB disease who completed treatment as recommended by the national policy whose outcome does not meet the definition for cure or treatment failure</a:t>
                      </a:r>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15712743"/>
                  </a:ext>
                </a:extLst>
              </a:tr>
              <a:tr h="556004">
                <a:tc>
                  <a:txBody>
                    <a:bodyPr/>
                    <a:lstStyle/>
                    <a:p>
                      <a:pPr lvl="0">
                        <a:buNone/>
                      </a:pPr>
                      <a:r>
                        <a:rPr lang="en-US" sz="1800" b="1" kern="1200" dirty="0">
                          <a:solidFill>
                            <a:schemeClr val="dk1"/>
                          </a:solidFill>
                          <a:effectLst/>
                          <a:latin typeface="+mn-lt"/>
                          <a:ea typeface="+mn-ea"/>
                          <a:cs typeface="+mn-cs"/>
                        </a:rPr>
                        <a:t>Treatment successful</a:t>
                      </a:r>
                      <a:endParaRPr lang="en-US" sz="1800" dirty="0"/>
                    </a:p>
                  </a:txBody>
                  <a:tcPr>
                    <a:lnL w="0">
                      <a:noFill/>
                    </a:lnL>
                    <a:lnR w="12700">
                      <a:solidFill>
                        <a:srgbClr val="FFFFFF">
                          <a:lumMod val="50000"/>
                        </a:srgbClr>
                      </a:solidFill>
                    </a:lnR>
                    <a:lnT w="12700">
                      <a:solidFill>
                        <a:srgbClr val="FFFFFF">
                          <a:lumMod val="50000"/>
                        </a:srgbClr>
                      </a:solidFill>
                    </a:lnT>
                    <a:lnB w="12700">
                      <a:solidFill>
                        <a:srgbClr val="FFFFFF">
                          <a:lumMod val="50000"/>
                        </a:srgbClr>
                      </a:solidFill>
                    </a:lnB>
                    <a:lnTlToBr w="0">
                      <a:noFill/>
                    </a:lnTlToBr>
                    <a:lnBlToTr w="0">
                      <a:noFill/>
                    </a:lnBlToTr>
                    <a:solidFill>
                      <a:schemeClr val="accent4"/>
                    </a:solidFill>
                  </a:tcPr>
                </a:tc>
                <a:tc>
                  <a:txBody>
                    <a:bodyPr/>
                    <a:lstStyle/>
                    <a:p>
                      <a:pPr marL="0" lvl="0" indent="0" algn="l">
                        <a:lnSpc>
                          <a:spcPct val="100000"/>
                        </a:lnSpc>
                        <a:spcBef>
                          <a:spcPts val="0"/>
                        </a:spcBef>
                        <a:spcAft>
                          <a:spcPts val="0"/>
                        </a:spcAft>
                        <a:buNone/>
                      </a:pPr>
                      <a:r>
                        <a:rPr lang="en-US" sz="1800" kern="1200" dirty="0">
                          <a:solidFill>
                            <a:schemeClr val="dk1"/>
                          </a:solidFill>
                          <a:effectLst/>
                          <a:latin typeface="+mn-lt"/>
                          <a:ea typeface="+mn-ea"/>
                          <a:cs typeface="+mn-cs"/>
                        </a:rPr>
                        <a:t>A person with TB disease who was either cured or who completed treatment as defined above</a:t>
                      </a:r>
                    </a:p>
                  </a:txBody>
                  <a:tcPr>
                    <a:lnL w="12700">
                      <a:solidFill>
                        <a:srgbClr val="FFFFFF">
                          <a:lumMod val="50000"/>
                        </a:srgbClr>
                      </a:solidFill>
                    </a:lnL>
                    <a:lnR w="12700">
                      <a:solidFill>
                        <a:srgbClr val="FFFFFF">
                          <a:lumMod val="50000"/>
                        </a:srgbClr>
                      </a:solidFill>
                    </a:lnR>
                    <a:lnT w="12700">
                      <a:solidFill>
                        <a:srgbClr val="FFFFFF">
                          <a:lumMod val="50000"/>
                        </a:srgbClr>
                      </a:solidFill>
                    </a:lnT>
                    <a:lnB w="12700">
                      <a:solidFill>
                        <a:srgbClr val="FFFFFF">
                          <a:lumMod val="50000"/>
                        </a:srgbClr>
                      </a:solidFill>
                    </a:lnB>
                    <a:lnTlToBr w="0">
                      <a:noFill/>
                    </a:lnTlToBr>
                    <a:lnBlToTr w="0">
                      <a:noFill/>
                    </a:lnBlToTr>
                    <a:solidFill>
                      <a:schemeClr val="accent4"/>
                    </a:solidFill>
                  </a:tcPr>
                </a:tc>
                <a:extLst>
                  <a:ext uri="{0D108BD9-81ED-4DB2-BD59-A6C34878D82A}">
                    <a16:rowId xmlns:a16="http://schemas.microsoft.com/office/drawing/2014/main" val="3232345892"/>
                  </a:ext>
                </a:extLst>
              </a:tr>
              <a:tr h="556004">
                <a:tc>
                  <a:txBody>
                    <a:bodyPr/>
                    <a:lstStyle/>
                    <a:p>
                      <a:r>
                        <a:rPr lang="en-US" sz="1800" b="1" kern="1200" dirty="0">
                          <a:solidFill>
                            <a:schemeClr val="dk1"/>
                          </a:solidFill>
                          <a:effectLst/>
                          <a:latin typeface="+mn-lt"/>
                          <a:ea typeface="+mn-ea"/>
                          <a:cs typeface="+mn-cs"/>
                        </a:rPr>
                        <a:t>Treatment failed</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marL="0" marR="0" indent="0" algn="l" rtl="0" eaLnBrk="1" fontAlgn="auto" latinLnBrk="0" hangingPunct="1">
                        <a:lnSpc>
                          <a:spcPct val="100000"/>
                        </a:lnSpc>
                        <a:spcBef>
                          <a:spcPts val="0"/>
                        </a:spcBef>
                        <a:spcAft>
                          <a:spcPts val="0"/>
                        </a:spcAft>
                        <a:buClrTx/>
                        <a:buSzTx/>
                        <a:buFontTx/>
                        <a:buNone/>
                      </a:pPr>
                      <a:r>
                        <a:rPr lang="en-US" sz="1800" kern="1200" dirty="0">
                          <a:solidFill>
                            <a:schemeClr val="dk1"/>
                          </a:solidFill>
                          <a:effectLst/>
                          <a:latin typeface="+mn-lt"/>
                          <a:ea typeface="+mn-ea"/>
                          <a:cs typeface="+mn-cs"/>
                        </a:rPr>
                        <a:t>A person with TB disease whose treatment regimen needed to be terminated or permanently changed to a new regimen or treatment strategy. </a:t>
                      </a:r>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988111050"/>
                  </a:ext>
                </a:extLst>
              </a:tr>
              <a:tr h="371357">
                <a:tc>
                  <a:txBody>
                    <a:bodyPr/>
                    <a:lstStyle/>
                    <a:p>
                      <a:r>
                        <a:rPr lang="en-US" sz="1800" b="1" kern="1200" dirty="0">
                          <a:solidFill>
                            <a:schemeClr val="dk1"/>
                          </a:solidFill>
                          <a:effectLst/>
                          <a:latin typeface="+mn-lt"/>
                          <a:ea typeface="+mn-ea"/>
                          <a:cs typeface="+mn-cs"/>
                        </a:rPr>
                        <a:t>Died</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800" kern="1200" dirty="0">
                          <a:solidFill>
                            <a:schemeClr val="dk1"/>
                          </a:solidFill>
                          <a:effectLst/>
                          <a:latin typeface="+mn-lt"/>
                          <a:ea typeface="+mn-ea"/>
                          <a:cs typeface="+mn-cs"/>
                        </a:rPr>
                        <a:t>Death from any reason before starting or during the course of treatment. </a:t>
                      </a:r>
                      <a:endParaRPr lang="en-US" sz="1800" dirty="0"/>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r h="300207">
                <a:tc>
                  <a:txBody>
                    <a:bodyPr/>
                    <a:lstStyle/>
                    <a:p>
                      <a:r>
                        <a:rPr lang="en-US" sz="1800" b="1" kern="1200" dirty="0">
                          <a:solidFill>
                            <a:schemeClr val="dk1"/>
                          </a:solidFill>
                          <a:effectLst/>
                          <a:latin typeface="+mn-lt"/>
                          <a:ea typeface="+mn-ea"/>
                          <a:cs typeface="+mn-cs"/>
                        </a:rPr>
                        <a:t>Lost to follow-up</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r>
                        <a:rPr lang="en-US" sz="1800" kern="1200" spc="-30" baseline="0" dirty="0">
                          <a:solidFill>
                            <a:schemeClr val="dk1"/>
                          </a:solidFill>
                          <a:effectLst/>
                          <a:latin typeface="+mn-lt"/>
                          <a:ea typeface="+mn-ea"/>
                          <a:cs typeface="+mn-cs"/>
                        </a:rPr>
                        <a:t>Either did not start treatment or treatment was interrupted for two consecutive months or more.</a:t>
                      </a:r>
                      <a:endParaRPr lang="en-US" sz="1800" spc="-30" baseline="0" dirty="0"/>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058647087"/>
                  </a:ext>
                </a:extLst>
              </a:tr>
              <a:tr h="556004">
                <a:tc>
                  <a:txBody>
                    <a:bodyPr/>
                    <a:lstStyle/>
                    <a:p>
                      <a:r>
                        <a:rPr lang="en-US" sz="1800" b="1" kern="1200" dirty="0">
                          <a:solidFill>
                            <a:schemeClr val="dk1"/>
                          </a:solidFill>
                          <a:effectLst/>
                          <a:latin typeface="+mn-lt"/>
                          <a:ea typeface="+mn-ea"/>
                          <a:cs typeface="+mn-cs"/>
                        </a:rPr>
                        <a:t>Not evaluated</a:t>
                      </a:r>
                      <a:endParaRPr lang="en-US" sz="1800" b="1"/>
                    </a:p>
                  </a:txBody>
                  <a:tcPr>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n-US" sz="1800" kern="1200" dirty="0">
                          <a:solidFill>
                            <a:schemeClr val="dk1"/>
                          </a:solidFill>
                          <a:effectLst/>
                          <a:latin typeface="+mn-lt"/>
                          <a:ea typeface="+mn-ea"/>
                          <a:cs typeface="+mn-cs"/>
                        </a:rPr>
                        <a:t>A person with TB to whom no treatment outcome was assigned, excluding those lost to follow-up.</a:t>
                      </a:r>
                    </a:p>
                  </a:txBody>
                  <a:tcPr>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58920153"/>
                  </a:ext>
                </a:extLst>
              </a:tr>
            </a:tbl>
          </a:graphicData>
        </a:graphic>
      </p:graphicFrame>
    </p:spTree>
    <p:extLst>
      <p:ext uri="{BB962C8B-B14F-4D97-AF65-F5344CB8AC3E}">
        <p14:creationId xmlns:p14="http://schemas.microsoft.com/office/powerpoint/2010/main" val="2681111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B7D3D-4A94-0AF3-7E2A-27386659DE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9973D1-0454-8C89-4105-14915F7661F6}"/>
              </a:ext>
            </a:extLst>
          </p:cNvPr>
          <p:cNvSpPr>
            <a:spLocks noGrp="1"/>
          </p:cNvSpPr>
          <p:nvPr>
            <p:ph type="title"/>
          </p:nvPr>
        </p:nvSpPr>
        <p:spPr/>
        <p:txBody>
          <a:bodyPr>
            <a:normAutofit/>
          </a:bodyPr>
          <a:lstStyle/>
          <a:p>
            <a:r>
              <a:rPr lang="en-ZA" dirty="0">
                <a:cs typeface="Helvetica"/>
              </a:rPr>
              <a:t>Treating infection with TPT</a:t>
            </a:r>
            <a:endParaRPr lang="en-ZA" dirty="0"/>
          </a:p>
        </p:txBody>
      </p:sp>
    </p:spTree>
    <p:extLst>
      <p:ext uri="{BB962C8B-B14F-4D97-AF65-F5344CB8AC3E}">
        <p14:creationId xmlns:p14="http://schemas.microsoft.com/office/powerpoint/2010/main" val="3614265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2">
            <a:extLst>
              <a:ext uri="{FF2B5EF4-FFF2-40B4-BE49-F238E27FC236}">
                <a16:creationId xmlns:a16="http://schemas.microsoft.com/office/drawing/2014/main" id="{EC4F58B9-D58E-0B4D-B143-F9A1603D4808}"/>
              </a:ext>
            </a:extLst>
          </p:cNvPr>
          <p:cNvSpPr>
            <a:spLocks noGrp="1"/>
          </p:cNvSpPr>
          <p:nvPr>
            <p:ph type="title"/>
          </p:nvPr>
        </p:nvSpPr>
        <p:spPr/>
        <p:txBody>
          <a:bodyPr/>
          <a:lstStyle/>
          <a:p>
            <a:r>
              <a:rPr lang="en-US" altLang="en-AU" dirty="0">
                <a:cs typeface="Helvetica"/>
              </a:rPr>
              <a:t>Determine dosage for TPT regimen of choice</a:t>
            </a:r>
            <a:endParaRPr lang="en-US" altLang="en-AU" dirty="0"/>
          </a:p>
        </p:txBody>
      </p:sp>
      <p:graphicFrame>
        <p:nvGraphicFramePr>
          <p:cNvPr id="7" name="Table Placeholder 5">
            <a:extLst>
              <a:ext uri="{FF2B5EF4-FFF2-40B4-BE49-F238E27FC236}">
                <a16:creationId xmlns:a16="http://schemas.microsoft.com/office/drawing/2014/main" id="{4D883F4A-1981-3F10-3F61-0B6D25A62EC8}"/>
              </a:ext>
            </a:extLst>
          </p:cNvPr>
          <p:cNvGraphicFramePr>
            <a:graphicFrameLocks/>
          </p:cNvGraphicFramePr>
          <p:nvPr>
            <p:extLst>
              <p:ext uri="{D42A27DB-BD31-4B8C-83A1-F6EECF244321}">
                <p14:modId xmlns:p14="http://schemas.microsoft.com/office/powerpoint/2010/main" val="4243905982"/>
              </p:ext>
            </p:extLst>
          </p:nvPr>
        </p:nvGraphicFramePr>
        <p:xfrm>
          <a:off x="3236685" y="1930400"/>
          <a:ext cx="8115528" cy="3663406"/>
        </p:xfrm>
        <a:graphic>
          <a:graphicData uri="http://schemas.openxmlformats.org/drawingml/2006/table">
            <a:tbl>
              <a:tblPr firstRow="1" bandRow="1"/>
              <a:tblGrid>
                <a:gridCol w="1436915">
                  <a:extLst>
                    <a:ext uri="{9D8B030D-6E8A-4147-A177-3AD203B41FA5}">
                      <a16:colId xmlns:a16="http://schemas.microsoft.com/office/drawing/2014/main" val="1121367642"/>
                    </a:ext>
                  </a:extLst>
                </a:gridCol>
                <a:gridCol w="2081611">
                  <a:extLst>
                    <a:ext uri="{9D8B030D-6E8A-4147-A177-3AD203B41FA5}">
                      <a16:colId xmlns:a16="http://schemas.microsoft.com/office/drawing/2014/main" val="302585313"/>
                    </a:ext>
                  </a:extLst>
                </a:gridCol>
                <a:gridCol w="1596224">
                  <a:extLst>
                    <a:ext uri="{9D8B030D-6E8A-4147-A177-3AD203B41FA5}">
                      <a16:colId xmlns:a16="http://schemas.microsoft.com/office/drawing/2014/main" val="3261044090"/>
                    </a:ext>
                  </a:extLst>
                </a:gridCol>
                <a:gridCol w="1618091">
                  <a:extLst>
                    <a:ext uri="{9D8B030D-6E8A-4147-A177-3AD203B41FA5}">
                      <a16:colId xmlns:a16="http://schemas.microsoft.com/office/drawing/2014/main" val="2842400703"/>
                    </a:ext>
                  </a:extLst>
                </a:gridCol>
                <a:gridCol w="1382687">
                  <a:extLst>
                    <a:ext uri="{9D8B030D-6E8A-4147-A177-3AD203B41FA5}">
                      <a16:colId xmlns:a16="http://schemas.microsoft.com/office/drawing/2014/main" val="355713813"/>
                    </a:ext>
                  </a:extLst>
                </a:gridCol>
              </a:tblGrid>
              <a:tr h="1222014">
                <a:tc>
                  <a:txBody>
                    <a:bodyPr/>
                    <a:lstStyle/>
                    <a:p>
                      <a:r>
                        <a:rPr lang="en-US" sz="2400" b="1" dirty="0">
                          <a:solidFill>
                            <a:schemeClr val="bg2"/>
                          </a:solidFill>
                          <a:effectLst/>
                        </a:rPr>
                        <a:t>Weight band</a:t>
                      </a:r>
                      <a:endParaRPr lang="en-AU" sz="2400" b="1">
                        <a:solidFill>
                          <a:schemeClr val="bg2"/>
                        </a:solidFill>
                        <a:effectLst/>
                        <a:latin typeface="Arial"/>
                        <a:ea typeface="Times New Roman" panose="02020603050405020304" pitchFamily="18" charset="0"/>
                        <a:cs typeface="Times New Roman"/>
                      </a:endParaRPr>
                    </a:p>
                  </a:txBody>
                  <a:tcPr marL="68580" marR="68580" marT="0" marB="0">
                    <a:lnL>
                      <a:noFill/>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US" sz="2400" b="1" dirty="0">
                          <a:solidFill>
                            <a:schemeClr val="bg2"/>
                          </a:solidFill>
                          <a:effectLst/>
                        </a:rPr>
                        <a:t>3HR</a:t>
                      </a:r>
                      <a:endParaRPr lang="en-AU" sz="2400" b="1" dirty="0">
                        <a:solidFill>
                          <a:schemeClr val="bg2"/>
                        </a:solidFill>
                        <a:effectLst/>
                      </a:endParaRPr>
                    </a:p>
                    <a:p>
                      <a:pPr algn="ctr"/>
                      <a:r>
                        <a:rPr lang="en-US" sz="2400" b="1" dirty="0">
                          <a:solidFill>
                            <a:schemeClr val="bg2"/>
                          </a:solidFill>
                          <a:effectLst/>
                        </a:rPr>
                        <a:t>50/75 mg dispersible FDC</a:t>
                      </a:r>
                      <a:endParaRPr lang="en-AU" sz="2400" b="1" dirty="0">
                        <a:solidFill>
                          <a:schemeClr val="bg2"/>
                        </a:solidFill>
                        <a:effectLst/>
                        <a:latin typeface="Arial"/>
                        <a:ea typeface="Times New Roman" panose="02020603050405020304" pitchFamily="18" charset="0"/>
                        <a:cs typeface="Times New Roman"/>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pPr algn="ctr"/>
                      <a:r>
                        <a:rPr lang="en-US" sz="2400" b="1" dirty="0">
                          <a:solidFill>
                            <a:schemeClr val="bg2"/>
                          </a:solidFill>
                          <a:effectLst/>
                        </a:rPr>
                        <a:t>6H</a:t>
                      </a:r>
                      <a:endParaRPr lang="en-AU" sz="2400" b="1">
                        <a:solidFill>
                          <a:schemeClr val="bg2"/>
                        </a:solidFill>
                        <a:effectLst/>
                      </a:endParaRPr>
                    </a:p>
                    <a:p>
                      <a:pPr algn="ctr"/>
                      <a:r>
                        <a:rPr lang="en-US" sz="2400" b="1" dirty="0">
                          <a:solidFill>
                            <a:schemeClr val="bg2"/>
                          </a:solidFill>
                          <a:effectLst/>
                        </a:rPr>
                        <a:t>100 mg tablet</a:t>
                      </a:r>
                      <a:endParaRPr lang="en-AU" sz="2400" b="1">
                        <a:solidFill>
                          <a:schemeClr val="bg2"/>
                        </a:solidFill>
                        <a:effectLst/>
                        <a:latin typeface="Arial"/>
                        <a:ea typeface="Times New Roman" panose="02020603050405020304" pitchFamily="18" charset="0"/>
                        <a:cs typeface="Times New Roman"/>
                      </a:endParaRPr>
                    </a:p>
                  </a:txBody>
                  <a:tcPr marL="68580" marR="68580" marT="0" marB="0">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gridSpan="2">
                  <a:txBody>
                    <a:bodyPr/>
                    <a:lstStyle/>
                    <a:p>
                      <a:pPr algn="ctr"/>
                      <a:r>
                        <a:rPr lang="sv-FI" sz="2400" b="1" dirty="0">
                          <a:solidFill>
                            <a:schemeClr val="bg2"/>
                          </a:solidFill>
                          <a:effectLst/>
                        </a:rPr>
                        <a:t>3HP</a:t>
                      </a:r>
                      <a:endParaRPr lang="en-AU" sz="2400" b="1">
                        <a:solidFill>
                          <a:schemeClr val="bg2"/>
                        </a:solidFill>
                        <a:effectLst/>
                      </a:endParaRPr>
                    </a:p>
                    <a:p>
                      <a:pPr algn="ctr"/>
                      <a:r>
                        <a:rPr lang="sv-FI" sz="2400" b="1" dirty="0">
                          <a:solidFill>
                            <a:schemeClr val="bg2"/>
                          </a:solidFill>
                          <a:effectLst/>
                        </a:rPr>
                        <a:t>H 100 mg, P 150 mg </a:t>
                      </a:r>
                      <a:r>
                        <a:rPr lang="sv-FI" sz="2400" b="1" err="1">
                          <a:solidFill>
                            <a:schemeClr val="bg2"/>
                          </a:solidFill>
                          <a:effectLst/>
                        </a:rPr>
                        <a:t>tablets</a:t>
                      </a:r>
                      <a:endParaRPr lang="en-AU" sz="2400" b="1" err="1">
                        <a:solidFill>
                          <a:schemeClr val="bg2"/>
                        </a:solidFill>
                        <a:effectLst/>
                        <a:latin typeface="Arial"/>
                        <a:ea typeface="Times New Roman" panose="02020603050405020304" pitchFamily="18" charset="0"/>
                        <a:cs typeface="Times New Roman"/>
                      </a:endParaRPr>
                    </a:p>
                  </a:txBody>
                  <a:tcPr marL="68580" marR="68580" marT="0" marB="0">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hMerge="1">
                  <a:txBody>
                    <a:bodyPr/>
                    <a:lstStyle/>
                    <a:p>
                      <a:pPr algn="ctr"/>
                      <a:endParaRPr lang="en-AU" sz="200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526005">
                <a:tc>
                  <a:txBody>
                    <a:bodyPr/>
                    <a:lstStyle/>
                    <a:p>
                      <a:r>
                        <a:rPr lang="en-US" sz="2400" dirty="0">
                          <a:solidFill>
                            <a:schemeClr val="bg1"/>
                          </a:solidFill>
                          <a:effectLst/>
                        </a:rPr>
                        <a:t>4-7.9 kg</a:t>
                      </a:r>
                      <a:endParaRPr lang="en-AU" sz="2400" dirty="0">
                        <a:solidFill>
                          <a:schemeClr val="bg1"/>
                        </a:solidFill>
                        <a:effectLst/>
                        <a:latin typeface="Arial"/>
                        <a:ea typeface="Times New Roman" panose="02020603050405020304" pitchFamily="18" charset="0"/>
                        <a:cs typeface="Times New Roman"/>
                      </a:endParaRPr>
                    </a:p>
                  </a:txBody>
                  <a:tcPr marL="68580" marR="68580" marT="0" marB="0">
                    <a:lnL>
                      <a:noFill/>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800" dirty="0">
                          <a:solidFill>
                            <a:schemeClr val="bg1"/>
                          </a:solidFill>
                          <a:effectLst/>
                        </a:rPr>
                        <a:t>1</a:t>
                      </a:r>
                      <a:endParaRPr lang="en-AU" sz="2800" dirty="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800" dirty="0">
                          <a:solidFill>
                            <a:schemeClr val="bg1"/>
                          </a:solidFill>
                          <a:effectLst/>
                        </a:rPr>
                        <a:t>0.5</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800" dirty="0">
                          <a:solidFill>
                            <a:schemeClr val="bg1"/>
                          </a:solidFill>
                          <a:effectLst/>
                        </a:rPr>
                        <a:t>-</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800" dirty="0">
                          <a:solidFill>
                            <a:schemeClr val="bg1"/>
                          </a:solidFill>
                          <a:effectLst/>
                        </a:rPr>
                        <a:t>-</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526005">
                <a:tc>
                  <a:txBody>
                    <a:bodyPr/>
                    <a:lstStyle/>
                    <a:p>
                      <a:r>
                        <a:rPr lang="en-US" sz="2400" dirty="0">
                          <a:solidFill>
                            <a:schemeClr val="bg1"/>
                          </a:solidFill>
                          <a:effectLst/>
                        </a:rPr>
                        <a:t>8-11.9 kg</a:t>
                      </a:r>
                      <a:endParaRPr lang="en-AU" sz="2400">
                        <a:solidFill>
                          <a:schemeClr val="bg1"/>
                        </a:solidFill>
                        <a:effectLst/>
                        <a:latin typeface="Arial"/>
                        <a:ea typeface="Times New Roman" panose="02020603050405020304" pitchFamily="18" charset="0"/>
                        <a:cs typeface="Times New Roman"/>
                      </a:endParaRPr>
                    </a:p>
                  </a:txBody>
                  <a:tcPr marL="68580" marR="68580" marT="0" marB="0">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US" sz="2800" dirty="0">
                          <a:solidFill>
                            <a:schemeClr val="bg1"/>
                          </a:solidFill>
                          <a:effectLst/>
                        </a:rPr>
                        <a:t>2</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US" sz="2800" dirty="0">
                          <a:solidFill>
                            <a:schemeClr val="bg1"/>
                          </a:solidFill>
                          <a:effectLst/>
                        </a:rPr>
                        <a:t>1</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US" sz="2800" dirty="0">
                          <a:solidFill>
                            <a:schemeClr val="bg1"/>
                          </a:solidFill>
                          <a:effectLst/>
                        </a:rPr>
                        <a:t>-</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tc>
                  <a:txBody>
                    <a:bodyPr/>
                    <a:lstStyle/>
                    <a:p>
                      <a:pPr algn="ctr"/>
                      <a:r>
                        <a:rPr lang="en-US" sz="2800" dirty="0">
                          <a:solidFill>
                            <a:schemeClr val="bg1"/>
                          </a:solidFill>
                          <a:effectLst/>
                        </a:rPr>
                        <a:t>-</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694691">
                <a:tc>
                  <a:txBody>
                    <a:bodyPr/>
                    <a:lstStyle/>
                    <a:p>
                      <a:r>
                        <a:rPr lang="en-US" sz="2400" dirty="0">
                          <a:solidFill>
                            <a:schemeClr val="bg1"/>
                          </a:solidFill>
                          <a:effectLst/>
                        </a:rPr>
                        <a:t>12-15.9 kg</a:t>
                      </a:r>
                      <a:endParaRPr lang="en-AU" sz="2400">
                        <a:solidFill>
                          <a:schemeClr val="bg1"/>
                        </a:solidFill>
                        <a:effectLst/>
                        <a:latin typeface="Arial"/>
                        <a:ea typeface="Times New Roman" panose="02020603050405020304" pitchFamily="18" charset="0"/>
                        <a:cs typeface="Times New Roman"/>
                      </a:endParaRPr>
                    </a:p>
                  </a:txBody>
                  <a:tcPr marL="68580" marR="68580" marT="0" marB="0">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800" dirty="0">
                          <a:solidFill>
                            <a:schemeClr val="bg1"/>
                          </a:solidFill>
                          <a:effectLst/>
                        </a:rPr>
                        <a:t>3</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800" dirty="0">
                          <a:solidFill>
                            <a:schemeClr val="bg1"/>
                          </a:solidFill>
                          <a:effectLst/>
                        </a:rPr>
                        <a:t>1.5</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800" dirty="0">
                          <a:solidFill>
                            <a:schemeClr val="bg1"/>
                          </a:solidFill>
                          <a:effectLst/>
                        </a:rPr>
                        <a:t>3</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800" dirty="0">
                          <a:solidFill>
                            <a:schemeClr val="bg1"/>
                          </a:solidFill>
                          <a:effectLst/>
                        </a:rPr>
                        <a:t>2</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r h="694691">
                <a:tc>
                  <a:txBody>
                    <a:bodyPr/>
                    <a:lstStyle/>
                    <a:p>
                      <a:r>
                        <a:rPr lang="en-US" sz="2400" dirty="0">
                          <a:solidFill>
                            <a:schemeClr val="bg1"/>
                          </a:solidFill>
                          <a:effectLst/>
                        </a:rPr>
                        <a:t>16-24.9 kg</a:t>
                      </a:r>
                      <a:endParaRPr lang="en-AU" sz="2400">
                        <a:solidFill>
                          <a:schemeClr val="bg1"/>
                        </a:solidFill>
                        <a:effectLst/>
                        <a:latin typeface="Arial"/>
                        <a:ea typeface="Times New Roman" panose="02020603050405020304" pitchFamily="18" charset="0"/>
                        <a:cs typeface="Times New Roman"/>
                      </a:endParaRPr>
                    </a:p>
                  </a:txBody>
                  <a:tcPr marL="68580" marR="68580" marT="0" marB="0">
                    <a:lnL>
                      <a:noFill/>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US" sz="2800" dirty="0">
                          <a:solidFill>
                            <a:schemeClr val="bg1"/>
                          </a:solidFill>
                          <a:effectLst/>
                        </a:rPr>
                        <a:t>4</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US" sz="2800" dirty="0">
                          <a:solidFill>
                            <a:schemeClr val="bg1"/>
                          </a:solidFill>
                          <a:effectLst/>
                        </a:rPr>
                        <a:t>2</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US" sz="2800" dirty="0">
                          <a:solidFill>
                            <a:schemeClr val="bg1"/>
                          </a:solidFill>
                          <a:effectLst/>
                        </a:rPr>
                        <a:t>5</a:t>
                      </a:r>
                      <a:endParaRPr lang="en-AU" sz="280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tc>
                  <a:txBody>
                    <a:bodyPr/>
                    <a:lstStyle/>
                    <a:p>
                      <a:pPr algn="ctr"/>
                      <a:r>
                        <a:rPr lang="en-US" sz="2800" dirty="0">
                          <a:solidFill>
                            <a:schemeClr val="bg1"/>
                          </a:solidFill>
                          <a:effectLst/>
                        </a:rPr>
                        <a:t>3</a:t>
                      </a:r>
                      <a:endParaRPr lang="en-AU" sz="2800" dirty="0">
                        <a:solidFill>
                          <a:schemeClr val="bg1"/>
                        </a:solidFill>
                        <a:effectLst/>
                        <a:latin typeface="Arial"/>
                        <a:ea typeface="Times New Roman" panose="02020603050405020304" pitchFamily="18" charset="0"/>
                        <a:cs typeface="Times New Roman"/>
                      </a:endParaRPr>
                    </a:p>
                  </a:txBody>
                  <a:tcPr marL="68580" marR="68580" marT="0" marB="0">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DBF2FD"/>
                    </a:solidFill>
                  </a:tcPr>
                </a:tc>
                <a:extLst>
                  <a:ext uri="{0D108BD9-81ED-4DB2-BD59-A6C34878D82A}">
                    <a16:rowId xmlns:a16="http://schemas.microsoft.com/office/drawing/2014/main" val="2058647087"/>
                  </a:ext>
                </a:extLst>
              </a:tr>
            </a:tbl>
          </a:graphicData>
        </a:graphic>
      </p:graphicFrame>
      <p:pic>
        <p:nvPicPr>
          <p:cNvPr id="3" name="Picture 2" descr="A person holding a baby&#10;&#10;Description automatically generated">
            <a:extLst>
              <a:ext uri="{FF2B5EF4-FFF2-40B4-BE49-F238E27FC236}">
                <a16:creationId xmlns:a16="http://schemas.microsoft.com/office/drawing/2014/main" id="{2F8FF2A5-97CE-8C26-8D1E-E231932EDE02}"/>
              </a:ext>
            </a:extLst>
          </p:cNvPr>
          <p:cNvPicPr>
            <a:picLocks noChangeAspect="1"/>
          </p:cNvPicPr>
          <p:nvPr/>
        </p:nvPicPr>
        <p:blipFill rotWithShape="1">
          <a:blip r:embed="rId3">
            <a:extLst>
              <a:ext uri="{28A0092B-C50C-407E-A947-70E740481C1C}">
                <a14:useLocalDpi xmlns:a14="http://schemas.microsoft.com/office/drawing/2010/main" val="0"/>
              </a:ext>
            </a:extLst>
          </a:blip>
          <a:srcRect l="32392" r="40842"/>
          <a:stretch/>
        </p:blipFill>
        <p:spPr>
          <a:xfrm>
            <a:off x="695326" y="1376363"/>
            <a:ext cx="1809750" cy="45005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3903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4" name="Title 2">
            <a:extLst>
              <a:ext uri="{FF2B5EF4-FFF2-40B4-BE49-F238E27FC236}">
                <a16:creationId xmlns:a16="http://schemas.microsoft.com/office/drawing/2014/main" id="{4869DEDF-3796-4D46-A192-8024A2FC57AB}"/>
              </a:ext>
            </a:extLst>
          </p:cNvPr>
          <p:cNvSpPr>
            <a:spLocks noGrp="1"/>
          </p:cNvSpPr>
          <p:nvPr>
            <p:ph type="title"/>
          </p:nvPr>
        </p:nvSpPr>
        <p:spPr>
          <a:xfrm>
            <a:off x="695325" y="203427"/>
            <a:ext cx="10656888" cy="1116012"/>
          </a:xfrm>
        </p:spPr>
        <p:txBody>
          <a:bodyPr>
            <a:normAutofit/>
          </a:bodyPr>
          <a:lstStyle/>
          <a:p>
            <a:r>
              <a:rPr lang="en-US" altLang="en-US" dirty="0"/>
              <a:t>Monitoring treatment with TPT</a:t>
            </a:r>
            <a:endParaRPr lang="en-AU" altLang="en-US" dirty="0"/>
          </a:p>
        </p:txBody>
      </p:sp>
      <p:graphicFrame>
        <p:nvGraphicFramePr>
          <p:cNvPr id="3" name="Table Placeholder 5">
            <a:extLst>
              <a:ext uri="{FF2B5EF4-FFF2-40B4-BE49-F238E27FC236}">
                <a16:creationId xmlns:a16="http://schemas.microsoft.com/office/drawing/2014/main" id="{928F1DE7-0ACD-C3BE-19F6-B49A115B1BD9}"/>
              </a:ext>
            </a:extLst>
          </p:cNvPr>
          <p:cNvGraphicFramePr>
            <a:graphicFrameLocks/>
          </p:cNvGraphicFramePr>
          <p:nvPr>
            <p:extLst>
              <p:ext uri="{D42A27DB-BD31-4B8C-83A1-F6EECF244321}">
                <p14:modId xmlns:p14="http://schemas.microsoft.com/office/powerpoint/2010/main" val="4095143880"/>
              </p:ext>
            </p:extLst>
          </p:nvPr>
        </p:nvGraphicFramePr>
        <p:xfrm>
          <a:off x="568896" y="1376363"/>
          <a:ext cx="11054208" cy="4471391"/>
        </p:xfrm>
        <a:graphic>
          <a:graphicData uri="http://schemas.openxmlformats.org/drawingml/2006/table">
            <a:tbl>
              <a:tblPr firstRow="1" bandRow="1"/>
              <a:tblGrid>
                <a:gridCol w="1699532">
                  <a:extLst>
                    <a:ext uri="{9D8B030D-6E8A-4147-A177-3AD203B41FA5}">
                      <a16:colId xmlns:a16="http://schemas.microsoft.com/office/drawing/2014/main" val="1121367642"/>
                    </a:ext>
                  </a:extLst>
                </a:gridCol>
                <a:gridCol w="9354676">
                  <a:extLst>
                    <a:ext uri="{9D8B030D-6E8A-4147-A177-3AD203B41FA5}">
                      <a16:colId xmlns:a16="http://schemas.microsoft.com/office/drawing/2014/main" val="302585313"/>
                    </a:ext>
                  </a:extLst>
                </a:gridCol>
              </a:tblGrid>
              <a:tr h="501351">
                <a:tc>
                  <a:txBody>
                    <a:bodyPr/>
                    <a:lstStyle/>
                    <a:p>
                      <a:r>
                        <a:rPr lang="en-US" sz="2400" b="1" dirty="0">
                          <a:solidFill>
                            <a:schemeClr val="bg2"/>
                          </a:solidFill>
                        </a:rPr>
                        <a:t>Monitoring </a:t>
                      </a:r>
                      <a:endParaRPr lang="x-none" sz="2400" b="1" dirty="0">
                        <a:solidFill>
                          <a:schemeClr val="bg2"/>
                        </a:solidFill>
                      </a:endParaRPr>
                    </a:p>
                  </a:txBody>
                  <a:tcPr marL="91455" marR="91455" marT="45723" marB="45723">
                    <a:lnL w="127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tc>
                  <a:txBody>
                    <a:bodyPr/>
                    <a:lstStyle/>
                    <a:p>
                      <a:r>
                        <a:rPr lang="en-US" sz="2400" b="1" dirty="0">
                          <a:solidFill>
                            <a:schemeClr val="bg2"/>
                          </a:solidFill>
                        </a:rPr>
                        <a:t>Components </a:t>
                      </a:r>
                      <a:endParaRPr lang="x-none" sz="2400" b="1" dirty="0">
                        <a:solidFill>
                          <a:schemeClr val="bg2"/>
                        </a:solidFill>
                      </a:endParaRPr>
                    </a:p>
                  </a:txBody>
                  <a:tcPr marL="91455" marR="91455" marT="45723" marB="45723">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a:noFill/>
                    </a:lnT>
                    <a:lnB w="28575" cap="flat" cmpd="sng" algn="ctr">
                      <a:solidFill>
                        <a:srgbClr val="FCB814"/>
                      </a:solidFill>
                      <a:prstDash val="solid"/>
                      <a:round/>
                      <a:headEnd type="none" w="med" len="med"/>
                      <a:tailEnd type="none" w="med" len="med"/>
                    </a:lnB>
                    <a:lnTlToBr w="12700" cmpd="sng">
                      <a:noFill/>
                      <a:prstDash val="solid"/>
                    </a:lnTlToBr>
                    <a:lnBlToTr w="12700" cmpd="sng">
                      <a:noFill/>
                      <a:prstDash val="solid"/>
                    </a:lnBlToTr>
                    <a:solidFill>
                      <a:srgbClr val="043673"/>
                    </a:solidFill>
                  </a:tcPr>
                </a:tc>
                <a:extLst>
                  <a:ext uri="{0D108BD9-81ED-4DB2-BD59-A6C34878D82A}">
                    <a16:rowId xmlns:a16="http://schemas.microsoft.com/office/drawing/2014/main" val="1066254522"/>
                  </a:ext>
                </a:extLst>
              </a:tr>
              <a:tr h="2607200">
                <a:tc>
                  <a:txBody>
                    <a:bodyPr/>
                    <a:lstStyle/>
                    <a:p>
                      <a:r>
                        <a:rPr lang="en-US" sz="2400" b="1" dirty="0"/>
                        <a:t>Clinical</a:t>
                      </a:r>
                      <a:endParaRPr lang="x-none" sz="2400" b="1" dirty="0"/>
                    </a:p>
                  </a:txBody>
                  <a:tcPr marL="91455" marR="91455" marT="45723" marB="45723">
                    <a:lnL w="12700" cap="flat" cmpd="sng" algn="ctr">
                      <a:no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177800" marR="0" lvl="0" indent="-177800" algn="l" rtl="0" eaLnBrk="1" fontAlgn="auto" latinLnBrk="0" hangingPunct="1">
                        <a:lnSpc>
                          <a:spcPct val="100000"/>
                        </a:lnSpc>
                        <a:spcBef>
                          <a:spcPts val="0"/>
                        </a:spcBef>
                        <a:spcAft>
                          <a:spcPts val="0"/>
                        </a:spcAft>
                        <a:buClrTx/>
                        <a:buSzTx/>
                        <a:buFont typeface="Arial" panose="020B0604020202020204" pitchFamily="34" charset="0"/>
                        <a:buChar char="•"/>
                      </a:pPr>
                      <a:r>
                        <a:rPr lang="en-US" sz="2000" dirty="0"/>
                        <a:t>Measure weight.</a:t>
                      </a:r>
                    </a:p>
                    <a:p>
                      <a:pPr marL="177800" marR="0" lvl="0" indent="-177800" algn="l">
                        <a:lnSpc>
                          <a:spcPct val="100000"/>
                        </a:lnSpc>
                        <a:spcBef>
                          <a:spcPts val="0"/>
                        </a:spcBef>
                        <a:spcAft>
                          <a:spcPts val="0"/>
                        </a:spcAft>
                        <a:buClrTx/>
                        <a:buSzTx/>
                        <a:buFont typeface="Arial" panose="020B0604020202020204" pitchFamily="34" charset="0"/>
                        <a:buChar char="•"/>
                      </a:pPr>
                      <a:r>
                        <a:rPr lang="en-US" sz="2000" dirty="0"/>
                        <a:t>Check for development of any symptoms including weight loss. </a:t>
                      </a:r>
                    </a:p>
                    <a:p>
                      <a:pPr marL="177800" marR="0" lvl="0" indent="-177800" algn="l" rtl="0" eaLnBrk="1" fontAlgn="auto" latinLnBrk="0" hangingPunct="1">
                        <a:lnSpc>
                          <a:spcPct val="100000"/>
                        </a:lnSpc>
                        <a:spcBef>
                          <a:spcPts val="0"/>
                        </a:spcBef>
                        <a:spcAft>
                          <a:spcPts val="0"/>
                        </a:spcAft>
                        <a:buClrTx/>
                        <a:buSzTx/>
                        <a:buFont typeface="Arial" panose="020B0604020202020204" pitchFamily="34" charset="0"/>
                        <a:buChar char="•"/>
                      </a:pPr>
                      <a:r>
                        <a:rPr lang="en-US" sz="2000" b="0" i="0" u="none" strike="noStrike" kern="1200" noProof="0" dirty="0">
                          <a:solidFill>
                            <a:schemeClr val="dk1"/>
                          </a:solidFill>
                          <a:latin typeface="Calibri"/>
                        </a:rPr>
                        <a:t>Evaluate for disease if TB-related symptoms or signs develop</a:t>
                      </a:r>
                      <a:r>
                        <a:rPr lang="en-US" sz="2000" b="0" i="0" u="none" strike="noStrike" kern="1200" noProof="0" dirty="0">
                          <a:solidFill>
                            <a:srgbClr val="043673"/>
                          </a:solidFill>
                          <a:latin typeface="Calibri"/>
                        </a:rPr>
                        <a:t>. </a:t>
                      </a:r>
                    </a:p>
                    <a:p>
                      <a:pPr marL="177800" marR="0" lvl="0" indent="-177800" algn="l">
                        <a:lnSpc>
                          <a:spcPct val="100000"/>
                        </a:lnSpc>
                        <a:spcBef>
                          <a:spcPts val="0"/>
                        </a:spcBef>
                        <a:spcAft>
                          <a:spcPts val="0"/>
                        </a:spcAft>
                        <a:buClrTx/>
                        <a:buSzTx/>
                        <a:buFont typeface="Arial" panose="020B0604020202020204" pitchFamily="34" charset="0"/>
                        <a:buChar char="•"/>
                      </a:pPr>
                      <a:r>
                        <a:rPr lang="en-US" altLang="x-none" sz="2000" kern="1200" dirty="0">
                          <a:solidFill>
                            <a:schemeClr val="dk1"/>
                          </a:solidFill>
                          <a:latin typeface="+mn-lt"/>
                          <a:ea typeface="+mn-ea"/>
                          <a:cs typeface="+mn-cs"/>
                        </a:rPr>
                        <a:t>Adjust the dosage of TPT if required. </a:t>
                      </a:r>
                      <a:endParaRPr lang="en-US" sz="1600" dirty="0"/>
                    </a:p>
                    <a:p>
                      <a:pPr marL="177800" marR="0" lvl="0" indent="-177800" algn="l" rtl="0" eaLnBrk="1" fontAlgn="auto" latinLnBrk="0" hangingPunct="1">
                        <a:lnSpc>
                          <a:spcPct val="100000"/>
                        </a:lnSpc>
                        <a:spcBef>
                          <a:spcPts val="0"/>
                        </a:spcBef>
                        <a:spcAft>
                          <a:spcPts val="0"/>
                        </a:spcAft>
                        <a:buClrTx/>
                        <a:buSzTx/>
                        <a:buFont typeface="Arial" panose="020B0604020202020204" pitchFamily="34" charset="0"/>
                        <a:buChar char="•"/>
                      </a:pPr>
                      <a:r>
                        <a:rPr lang="en-US" sz="2000" dirty="0"/>
                        <a:t>Check adherence to TPT with caregiver, child or adolescent. </a:t>
                      </a:r>
                    </a:p>
                    <a:p>
                      <a:pPr marL="177800" marR="0" lvl="0" indent="-177800" algn="l" rtl="0" eaLnBrk="1" fontAlgn="auto" latinLnBrk="0" hangingPunct="1">
                        <a:lnSpc>
                          <a:spcPct val="100000"/>
                        </a:lnSpc>
                        <a:spcBef>
                          <a:spcPts val="0"/>
                        </a:spcBef>
                        <a:spcAft>
                          <a:spcPts val="0"/>
                        </a:spcAft>
                        <a:buClrTx/>
                        <a:buSzTx/>
                        <a:buFont typeface="Arial" panose="020B0604020202020204" pitchFamily="34" charset="0"/>
                        <a:buChar char="•"/>
                      </a:pPr>
                      <a:r>
                        <a:rPr lang="en-US" altLang="x-none" sz="2000" kern="1200" dirty="0">
                          <a:solidFill>
                            <a:schemeClr val="dk1"/>
                          </a:solidFill>
                          <a:latin typeface="+mn-lt"/>
                          <a:ea typeface="+mn-ea"/>
                          <a:cs typeface="+mn-cs"/>
                        </a:rPr>
                        <a:t>Elicit and manage any </a:t>
                      </a:r>
                      <a:r>
                        <a:rPr lang="en-US" sz="2000" dirty="0"/>
                        <a:t>adverse </a:t>
                      </a:r>
                      <a:r>
                        <a:rPr lang="en-US" sz="2000" dirty="0">
                          <a:solidFill>
                            <a:schemeClr val="tx1"/>
                          </a:solidFill>
                        </a:rPr>
                        <a:t>events as </a:t>
                      </a:r>
                      <a:r>
                        <a:rPr lang="en-US" sz="2000" kern="1200" dirty="0">
                          <a:solidFill>
                            <a:schemeClr val="dk1"/>
                          </a:solidFill>
                          <a:latin typeface="+mn-lt"/>
                          <a:ea typeface="+mn-ea"/>
                          <a:cs typeface="+mn-cs"/>
                        </a:rPr>
                        <a:t>per guidelines.</a:t>
                      </a:r>
                    </a:p>
                    <a:p>
                      <a:pPr marL="177800" marR="0" lvl="0" indent="-177800" algn="l" rtl="0" eaLnBrk="1" fontAlgn="auto" latinLnBrk="0" hangingPunct="1">
                        <a:lnSpc>
                          <a:spcPct val="100000"/>
                        </a:lnSpc>
                        <a:spcBef>
                          <a:spcPts val="0"/>
                        </a:spcBef>
                        <a:spcAft>
                          <a:spcPts val="0"/>
                        </a:spcAft>
                        <a:buClrTx/>
                        <a:buSzTx/>
                        <a:buFont typeface="Arial" panose="020B0604020202020204" pitchFamily="34" charset="0"/>
                        <a:buChar char="•"/>
                      </a:pPr>
                      <a:r>
                        <a:rPr lang="en-US" sz="2000" kern="1200" dirty="0">
                          <a:solidFill>
                            <a:schemeClr val="dk1"/>
                          </a:solidFill>
                          <a:latin typeface="+mn-lt"/>
                          <a:ea typeface="+mn-ea"/>
                          <a:cs typeface="+mn-cs"/>
                        </a:rPr>
                        <a:t>Advise immediate cessation of treatment and review if evidence or concerns of hepatotoxicity such as nausea, vomiting and jaundice. </a:t>
                      </a:r>
                    </a:p>
                  </a:txBody>
                  <a:tcPr marL="91455" marR="91455" marT="45723" marB="45723">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FCB814"/>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19567470"/>
                  </a:ext>
                </a:extLst>
              </a:tr>
              <a:tr h="8708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400" b="1" dirty="0"/>
                        <a:t>Laboratory</a:t>
                      </a:r>
                      <a:endParaRPr lang="x-none" sz="2400" b="1" dirty="0"/>
                    </a:p>
                  </a:txBody>
                  <a:tcPr marL="91455" marR="91455" marT="45723" marB="45723">
                    <a:lnL w="12700" cap="flat" cmpd="sng" algn="ctr">
                      <a:no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kern="1200" dirty="0">
                          <a:solidFill>
                            <a:schemeClr val="dk1"/>
                          </a:solidFill>
                          <a:latin typeface="+mn-lt"/>
                          <a:ea typeface="+mn-ea"/>
                          <a:cs typeface="+mn-cs"/>
                        </a:rPr>
                        <a:t>Not routinely required if well.</a:t>
                      </a:r>
                    </a:p>
                    <a:p>
                      <a:pPr marL="0" marR="0" lvl="0" indent="0" algn="l">
                        <a:lnSpc>
                          <a:spcPct val="100000"/>
                        </a:lnSpc>
                        <a:spcBef>
                          <a:spcPts val="0"/>
                        </a:spcBef>
                        <a:spcAft>
                          <a:spcPts val="0"/>
                        </a:spcAft>
                        <a:buClrTx/>
                        <a:buSzTx/>
                        <a:buFontTx/>
                        <a:buNone/>
                      </a:pPr>
                      <a:r>
                        <a:rPr lang="en-US" sz="2000" kern="1200" dirty="0">
                          <a:solidFill>
                            <a:schemeClr val="dk1"/>
                          </a:solidFill>
                          <a:latin typeface="+mn-lt"/>
                          <a:ea typeface="+mn-ea"/>
                          <a:cs typeface="+mn-cs"/>
                        </a:rPr>
                        <a:t>As required to investigate TB disease or adverse events such as check liver function tests.</a:t>
                      </a:r>
                    </a:p>
                  </a:txBody>
                  <a:tcPr marL="91455" marR="91455" marT="45723" marB="45723"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CDEAF4"/>
                    </a:solidFill>
                  </a:tcPr>
                </a:tc>
                <a:extLst>
                  <a:ext uri="{0D108BD9-81ED-4DB2-BD59-A6C34878D82A}">
                    <a16:rowId xmlns:a16="http://schemas.microsoft.com/office/drawing/2014/main" val="1988111050"/>
                  </a:ext>
                </a:extLst>
              </a:tr>
              <a:tr h="491983">
                <a:tc>
                  <a:txBody>
                    <a:bodyPr/>
                    <a:lstStyle/>
                    <a:p>
                      <a:r>
                        <a:rPr lang="en-AU" sz="2400" b="1" dirty="0"/>
                        <a:t>Imaging</a:t>
                      </a:r>
                      <a:endParaRPr lang="x-none" sz="2400" b="1" dirty="0"/>
                    </a:p>
                  </a:txBody>
                  <a:tcPr marL="91455" marR="91455" marT="45723" marB="45723">
                    <a:lnL w="12700" cap="flat" cmpd="sng" algn="ctr">
                      <a:noFill/>
                      <a:prstDash val="solid"/>
                      <a:round/>
                      <a:headEnd type="none" w="med" len="med"/>
                      <a:tailEnd type="none" w="med" len="med"/>
                    </a:lnL>
                    <a:lnR w="12700" cap="flat" cmpd="sng" algn="ctr">
                      <a:solidFill>
                        <a:srgbClr val="FFFFFF">
                          <a:lumMod val="50000"/>
                        </a:srgbClr>
                      </a:solid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2000" b="0" dirty="0"/>
                        <a:t>Only indicated if requires evaluation for TB disease.</a:t>
                      </a:r>
                    </a:p>
                  </a:txBody>
                  <a:tcPr marL="91455" marR="91455" marT="45723" marB="45723" anchor="ctr">
                    <a:lnL w="12700" cap="flat" cmpd="sng" algn="ctr">
                      <a:solidFill>
                        <a:srgbClr val="FFFFFF">
                          <a:lumMod val="50000"/>
                        </a:srgb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50000"/>
                        </a:srgbClr>
                      </a:solidFill>
                      <a:prstDash val="solid"/>
                      <a:round/>
                      <a:headEnd type="none" w="med" len="med"/>
                      <a:tailEnd type="none" w="med" len="med"/>
                    </a:lnT>
                    <a:lnB w="12700"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76467008"/>
                  </a:ext>
                </a:extLst>
              </a:tr>
            </a:tbl>
          </a:graphicData>
        </a:graphic>
      </p:graphicFrame>
    </p:spTree>
    <p:extLst>
      <p:ext uri="{BB962C8B-B14F-4D97-AF65-F5344CB8AC3E}">
        <p14:creationId xmlns:p14="http://schemas.microsoft.com/office/powerpoint/2010/main" val="3983968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le 2">
            <a:extLst>
              <a:ext uri="{FF2B5EF4-FFF2-40B4-BE49-F238E27FC236}">
                <a16:creationId xmlns:a16="http://schemas.microsoft.com/office/drawing/2014/main" id="{69BF1284-CC0B-0F49-B793-CF9CCC86B4FA}"/>
              </a:ext>
            </a:extLst>
          </p:cNvPr>
          <p:cNvSpPr>
            <a:spLocks noGrp="1"/>
          </p:cNvSpPr>
          <p:nvPr>
            <p:ph type="title"/>
          </p:nvPr>
        </p:nvSpPr>
        <p:spPr/>
        <p:txBody>
          <a:bodyPr>
            <a:normAutofit/>
          </a:bodyPr>
          <a:lstStyle/>
          <a:p>
            <a:r>
              <a:rPr lang="en-US" altLang="en-AU" dirty="0">
                <a:cs typeface="Helvetica"/>
              </a:rPr>
              <a:t>Data for contact screening and TPT </a:t>
            </a:r>
            <a:endParaRPr lang="en-AU" altLang="en-AU" dirty="0"/>
          </a:p>
        </p:txBody>
      </p:sp>
      <p:sp>
        <p:nvSpPr>
          <p:cNvPr id="29698" name="Content Placeholder 1">
            <a:extLst>
              <a:ext uri="{FF2B5EF4-FFF2-40B4-BE49-F238E27FC236}">
                <a16:creationId xmlns:a16="http://schemas.microsoft.com/office/drawing/2014/main" id="{08C7577D-E663-CC46-BE7D-652962F8EE0F}"/>
              </a:ext>
            </a:extLst>
          </p:cNvPr>
          <p:cNvSpPr>
            <a:spLocks noGrp="1"/>
          </p:cNvSpPr>
          <p:nvPr>
            <p:ph sz="half" idx="1"/>
          </p:nvPr>
        </p:nvSpPr>
        <p:spPr>
          <a:xfrm>
            <a:off x="695325" y="1376364"/>
            <a:ext cx="10662738" cy="4500562"/>
          </a:xfrm>
        </p:spPr>
        <p:txBody>
          <a:bodyPr vert="horz" lIns="91440" tIns="45720" rIns="91440" bIns="45720" rtlCol="0" anchor="t">
            <a:noAutofit/>
          </a:bodyPr>
          <a:lstStyle/>
          <a:p>
            <a:pPr>
              <a:defRPr/>
            </a:pPr>
            <a:r>
              <a:rPr lang="en-US" altLang="en-AU" dirty="0"/>
              <a:t>Use contact screening and TPT register to record and report data on important indicators for contact investigation:</a:t>
            </a:r>
          </a:p>
          <a:p>
            <a:pPr marL="448945" lvl="1" indent="-182245">
              <a:defRPr/>
            </a:pPr>
            <a:r>
              <a:rPr lang="en-US" altLang="en-AU" dirty="0"/>
              <a:t>Age of contact</a:t>
            </a:r>
          </a:p>
          <a:p>
            <a:pPr marL="448945" lvl="1" indent="-182245">
              <a:defRPr/>
            </a:pPr>
            <a:r>
              <a:rPr lang="en-US" altLang="en-AU" dirty="0"/>
              <a:t>Date screened for TB</a:t>
            </a:r>
          </a:p>
          <a:p>
            <a:pPr marL="448945" lvl="1" indent="-182245">
              <a:defRPr/>
            </a:pPr>
            <a:r>
              <a:rPr lang="en-US" altLang="en-AU" dirty="0"/>
              <a:t>TB case detected</a:t>
            </a:r>
          </a:p>
          <a:p>
            <a:pPr marL="448945" lvl="1" indent="-182245">
              <a:defRPr/>
            </a:pPr>
            <a:r>
              <a:rPr lang="en-US" altLang="en-AU" dirty="0"/>
              <a:t>TB case treated</a:t>
            </a:r>
          </a:p>
          <a:p>
            <a:pPr marL="448945" lvl="1" indent="-182245">
              <a:defRPr/>
            </a:pPr>
            <a:endParaRPr lang="en-US" altLang="en-AU" dirty="0"/>
          </a:p>
          <a:p>
            <a:pPr marL="448945" lvl="1" indent="-182245">
              <a:defRPr/>
            </a:pPr>
            <a:r>
              <a:rPr lang="en-US" dirty="0"/>
              <a:t>Cascade of TPT </a:t>
            </a:r>
            <a:endParaRPr lang="en-US" altLang="en-AU" dirty="0"/>
          </a:p>
          <a:p>
            <a:pPr marL="448945" lvl="1" indent="-182245">
              <a:defRPr/>
            </a:pPr>
            <a:r>
              <a:rPr lang="en-US" altLang="en-AU" dirty="0"/>
              <a:t>Eligibility for TPT</a:t>
            </a:r>
          </a:p>
          <a:p>
            <a:pPr marL="448945" lvl="1" indent="-182245">
              <a:defRPr/>
            </a:pPr>
            <a:r>
              <a:rPr lang="en-US" altLang="en-AU" dirty="0"/>
              <a:t>TPT initiated</a:t>
            </a:r>
          </a:p>
          <a:p>
            <a:pPr marL="448945" lvl="1" indent="-182245">
              <a:defRPr/>
            </a:pPr>
            <a:r>
              <a:rPr lang="en-US" altLang="en-AU" dirty="0"/>
              <a:t>TPT completed</a:t>
            </a:r>
          </a:p>
          <a:p>
            <a:pPr marL="448945" lvl="1" indent="-182245">
              <a:defRPr/>
            </a:pPr>
            <a:endParaRPr lang="en-US" altLang="en-AU" dirty="0"/>
          </a:p>
          <a:p>
            <a:pPr>
              <a:defRPr/>
            </a:pPr>
            <a:r>
              <a:rPr lang="en-US" altLang="en-AU" dirty="0"/>
              <a:t>Treatment outcomes should be reported as proportion completed.</a:t>
            </a:r>
          </a:p>
          <a:p>
            <a:pPr marL="0" indent="0">
              <a:buNone/>
              <a:defRPr/>
            </a:pPr>
            <a:endParaRPr lang="en-AU" altLang="en-AU" dirty="0"/>
          </a:p>
        </p:txBody>
      </p:sp>
      <p:pic>
        <p:nvPicPr>
          <p:cNvPr id="2" name="Picture 1" descr="A green background with white text&#10;&#10;Description automatically generated">
            <a:extLst>
              <a:ext uri="{FF2B5EF4-FFF2-40B4-BE49-F238E27FC236}">
                <a16:creationId xmlns:a16="http://schemas.microsoft.com/office/drawing/2014/main" id="{29EE73C2-BAF4-A4BF-CA60-258A438C40CF}"/>
              </a:ext>
            </a:extLst>
          </p:cNvPr>
          <p:cNvPicPr>
            <a:picLocks noChangeAspect="1"/>
          </p:cNvPicPr>
          <p:nvPr/>
        </p:nvPicPr>
        <p:blipFill rotWithShape="1">
          <a:blip r:embed="rId3"/>
          <a:srcRect b="10404"/>
          <a:stretch/>
        </p:blipFill>
        <p:spPr>
          <a:xfrm>
            <a:off x="5235314" y="2576201"/>
            <a:ext cx="6116899" cy="2100888"/>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5C82BDD-7945-448A-69B7-FC3EA74ACB69}"/>
              </a:ext>
            </a:extLst>
          </p:cNvPr>
          <p:cNvGrpSpPr/>
          <p:nvPr/>
        </p:nvGrpSpPr>
        <p:grpSpPr>
          <a:xfrm>
            <a:off x="11352213" y="0"/>
            <a:ext cx="620712" cy="1075189"/>
            <a:chOff x="11292051" y="0"/>
            <a:chExt cx="576000" cy="989017"/>
          </a:xfrm>
        </p:grpSpPr>
        <p:grpSp>
          <p:nvGrpSpPr>
            <p:cNvPr id="4" name="Group 3">
              <a:extLst>
                <a:ext uri="{FF2B5EF4-FFF2-40B4-BE49-F238E27FC236}">
                  <a16:creationId xmlns:a16="http://schemas.microsoft.com/office/drawing/2014/main" id="{CCCC6E68-E8EC-B86C-3FD4-627F75D3EDEB}"/>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7" name="Arrow: Pentagon 6">
                <a:extLst>
                  <a:ext uri="{FF2B5EF4-FFF2-40B4-BE49-F238E27FC236}">
                    <a16:creationId xmlns:a16="http://schemas.microsoft.com/office/drawing/2014/main" id="{4D6DAE03-08B7-64ED-2949-87DE2A768A79}"/>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8" name="TextBox 7">
                <a:extLst>
                  <a:ext uri="{FF2B5EF4-FFF2-40B4-BE49-F238E27FC236}">
                    <a16:creationId xmlns:a16="http://schemas.microsoft.com/office/drawing/2014/main" id="{BAE14793-44CC-E71D-D0B2-175D35621EA7}"/>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5" name="Picture 4" descr="A blue and yellow gear with a globe and a pin pointer&#10;&#10;Description automatically generated">
              <a:extLst>
                <a:ext uri="{FF2B5EF4-FFF2-40B4-BE49-F238E27FC236}">
                  <a16:creationId xmlns:a16="http://schemas.microsoft.com/office/drawing/2014/main" id="{C2633FDC-0D62-6122-4E55-52F9E4416B17}"/>
                </a:ext>
              </a:extLst>
            </p:cNvPr>
            <p:cNvPicPr>
              <a:picLocks noChangeAspect="1"/>
            </p:cNvPicPr>
            <p:nvPr/>
          </p:nvPicPr>
          <p:blipFill rotWithShape="1">
            <a:blip r:embed="rId4"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6" name="TextBox 5">
              <a:extLst>
                <a:ext uri="{FF2B5EF4-FFF2-40B4-BE49-F238E27FC236}">
                  <a16:creationId xmlns:a16="http://schemas.microsoft.com/office/drawing/2014/main" id="{32690E5F-08C9-EA6A-6704-898B8DA619D4}"/>
                </a:ext>
              </a:extLst>
            </p:cNvPr>
            <p:cNvSpPr txBox="1"/>
            <p:nvPr/>
          </p:nvSpPr>
          <p:spPr>
            <a:xfrm>
              <a:off x="11299523" y="468390"/>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3276528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F3381-7C25-2CB2-BAF6-F7AAD1D54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BBD51F-F8C3-0816-00A9-9FB55F79E90B}"/>
              </a:ext>
            </a:extLst>
          </p:cNvPr>
          <p:cNvSpPr>
            <a:spLocks noGrp="1"/>
          </p:cNvSpPr>
          <p:nvPr>
            <p:ph type="title"/>
          </p:nvPr>
        </p:nvSpPr>
        <p:spPr/>
        <p:txBody>
          <a:bodyPr>
            <a:normAutofit fontScale="90000"/>
          </a:bodyPr>
          <a:lstStyle/>
          <a:p>
            <a:r>
              <a:rPr lang="en-ZA" dirty="0"/>
              <a:t>Conclusion</a:t>
            </a:r>
            <a:br>
              <a:rPr lang="en-ZA" dirty="0"/>
            </a:br>
            <a:r>
              <a:rPr lang="en-ZA" dirty="0"/>
              <a:t>Summary of key points</a:t>
            </a:r>
          </a:p>
        </p:txBody>
      </p:sp>
    </p:spTree>
    <p:extLst>
      <p:ext uri="{BB962C8B-B14F-4D97-AF65-F5344CB8AC3E}">
        <p14:creationId xmlns:p14="http://schemas.microsoft.com/office/powerpoint/2010/main" val="20141108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DD2CD-1448-2C4C-D7F4-0B402A1E2BC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A5A0629-F13B-3E52-C573-F45434C210BB}"/>
              </a:ext>
            </a:extLst>
          </p:cNvPr>
          <p:cNvSpPr>
            <a:spLocks noGrp="1"/>
          </p:cNvSpPr>
          <p:nvPr>
            <p:ph type="title"/>
          </p:nvPr>
        </p:nvSpPr>
        <p:spPr/>
        <p:txBody>
          <a:bodyPr>
            <a:normAutofit/>
          </a:bodyPr>
          <a:lstStyle/>
          <a:p>
            <a:r>
              <a:rPr lang="en-ZA" altLang="en-US" dirty="0"/>
              <a:t>Summary of key learning points</a:t>
            </a:r>
            <a:endParaRPr lang="en-ZA" dirty="0"/>
          </a:p>
        </p:txBody>
      </p:sp>
      <p:sp>
        <p:nvSpPr>
          <p:cNvPr id="10" name="Text Placeholder 9">
            <a:extLst>
              <a:ext uri="{FF2B5EF4-FFF2-40B4-BE49-F238E27FC236}">
                <a16:creationId xmlns:a16="http://schemas.microsoft.com/office/drawing/2014/main" id="{260AA56F-C8E9-BF35-DC8F-44CEE567932D}"/>
              </a:ext>
            </a:extLst>
          </p:cNvPr>
          <p:cNvSpPr>
            <a:spLocks noGrp="1"/>
          </p:cNvSpPr>
          <p:nvPr>
            <p:ph type="body" sz="quarter" idx="10"/>
          </p:nvPr>
        </p:nvSpPr>
        <p:spPr>
          <a:xfrm>
            <a:off x="695325" y="1376363"/>
            <a:ext cx="10656888" cy="4339650"/>
          </a:xfrm>
        </p:spPr>
        <p:txBody>
          <a:bodyPr>
            <a:spAutoFit/>
          </a:bodyPr>
          <a:lstStyle/>
          <a:p>
            <a:pPr>
              <a:lnSpc>
                <a:spcPct val="90000"/>
              </a:lnSpc>
              <a:spcAft>
                <a:spcPts val="2400"/>
              </a:spcAft>
              <a:buFont typeface="Symbol" pitchFamily="2" charset="2"/>
              <a:buChar char=""/>
            </a:pPr>
            <a:r>
              <a:rPr lang="en-US" sz="2400" dirty="0"/>
              <a:t>Person-</a:t>
            </a:r>
            <a:r>
              <a:rPr lang="en-US" sz="2400" dirty="0" err="1"/>
              <a:t>centred</a:t>
            </a:r>
            <a:r>
              <a:rPr lang="en-US" sz="2400" dirty="0"/>
              <a:t> care includes choosing correct regimen with the most suitable formulations while ensuring treatment adherence and providing integrated management for comorbidities or complications, including nutritional support.</a:t>
            </a:r>
          </a:p>
          <a:p>
            <a:pPr>
              <a:lnSpc>
                <a:spcPct val="90000"/>
              </a:lnSpc>
              <a:spcAft>
                <a:spcPts val="2400"/>
              </a:spcAft>
              <a:buFont typeface="Symbol" pitchFamily="2" charset="2"/>
              <a:buChar char=""/>
            </a:pPr>
            <a:r>
              <a:rPr lang="en-ZA" altLang="en-AU" sz="2400" dirty="0"/>
              <a:t>Establish rapport with the child or adolescent and their parents/caregiver, check weight at each follow-up visit, adjust the drug dosages if required and reinforce education for completion of treatment for disease or TPT.</a:t>
            </a:r>
          </a:p>
          <a:p>
            <a:pPr>
              <a:lnSpc>
                <a:spcPct val="90000"/>
              </a:lnSpc>
              <a:spcAft>
                <a:spcPts val="2400"/>
              </a:spcAft>
              <a:buFont typeface="Symbol" pitchFamily="2" charset="2"/>
              <a:buChar char=""/>
            </a:pPr>
            <a:r>
              <a:rPr lang="en-ZA" altLang="en-AU" sz="2400" dirty="0"/>
              <a:t>In children and adolescent living with HIV, follow guidelines including the choice of regimen to treat TB disease or infection, and in initiation or adjustment of ART.</a:t>
            </a:r>
          </a:p>
          <a:p>
            <a:pPr>
              <a:lnSpc>
                <a:spcPct val="90000"/>
              </a:lnSpc>
              <a:spcAft>
                <a:spcPts val="2400"/>
              </a:spcAft>
              <a:buFont typeface="Symbol" pitchFamily="2" charset="2"/>
              <a:buChar char=""/>
            </a:pPr>
            <a:r>
              <a:rPr lang="en-ZA" altLang="en-US" sz="2400" dirty="0"/>
              <a:t>If unsatisfactory TB treatment response in spite of satisfactory adherence, consider drug-resistant TB or an alternative diagnosis.</a:t>
            </a:r>
            <a:endParaRPr lang="en-ZA" sz="2400" dirty="0"/>
          </a:p>
        </p:txBody>
      </p:sp>
    </p:spTree>
    <p:extLst>
      <p:ext uri="{BB962C8B-B14F-4D97-AF65-F5344CB8AC3E}">
        <p14:creationId xmlns:p14="http://schemas.microsoft.com/office/powerpoint/2010/main" val="1018861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itle 2">
            <a:extLst>
              <a:ext uri="{FF2B5EF4-FFF2-40B4-BE49-F238E27FC236}">
                <a16:creationId xmlns:a16="http://schemas.microsoft.com/office/drawing/2014/main" id="{A09E05C1-AE32-0347-80B8-D5DB36FD90B1}"/>
              </a:ext>
            </a:extLst>
          </p:cNvPr>
          <p:cNvSpPr>
            <a:spLocks noGrp="1"/>
          </p:cNvSpPr>
          <p:nvPr>
            <p:ph type="title"/>
          </p:nvPr>
        </p:nvSpPr>
        <p:spPr/>
        <p:txBody>
          <a:bodyPr/>
          <a:lstStyle/>
          <a:p>
            <a:r>
              <a:rPr lang="en-US" altLang="en-US" dirty="0">
                <a:latin typeface="Helvetica 77 Bold Condensed" pitchFamily="2" charset="0"/>
              </a:rPr>
              <a:t>References </a:t>
            </a:r>
          </a:p>
        </p:txBody>
      </p:sp>
      <p:sp>
        <p:nvSpPr>
          <p:cNvPr id="43010" name="Content Placeholder 1">
            <a:extLst>
              <a:ext uri="{FF2B5EF4-FFF2-40B4-BE49-F238E27FC236}">
                <a16:creationId xmlns:a16="http://schemas.microsoft.com/office/drawing/2014/main" id="{4E507141-76AD-1E42-9B3C-015FA20BB4E4}"/>
              </a:ext>
            </a:extLst>
          </p:cNvPr>
          <p:cNvSpPr>
            <a:spLocks noGrp="1"/>
          </p:cNvSpPr>
          <p:nvPr>
            <p:ph type="body" sz="quarter" idx="10"/>
          </p:nvPr>
        </p:nvSpPr>
        <p:spPr/>
        <p:txBody>
          <a:bodyPr>
            <a:normAutofit fontScale="92500" lnSpcReduction="10000"/>
          </a:bodyPr>
          <a:lstStyle/>
          <a:p>
            <a:r>
              <a:rPr lang="en-US" dirty="0"/>
              <a:t>WHO TB Knowledge Sharing Platform: </a:t>
            </a:r>
            <a:r>
              <a:rPr lang="en-AU" dirty="0"/>
              <a:t>https://www.tbksp.org</a:t>
            </a:r>
            <a:endParaRPr lang="en-US" dirty="0"/>
          </a:p>
          <a:p>
            <a:endParaRPr lang="en-US" dirty="0"/>
          </a:p>
          <a:p>
            <a:r>
              <a:rPr lang="en-US" dirty="0"/>
              <a:t>WHO operational handbook on tuberculosis. Module 5: management of tuberculosis in children and adolescents. </a:t>
            </a:r>
            <a:r>
              <a:rPr lang="en-US" altLang="en-US" dirty="0"/>
              <a:t>World Health Organization, Geneva, 2022</a:t>
            </a:r>
          </a:p>
          <a:p>
            <a:endParaRPr lang="en-ZA" altLang="en-US" dirty="0"/>
          </a:p>
          <a:p>
            <a:r>
              <a:rPr lang="en-ZA" altLang="en-US" dirty="0"/>
              <a:t>Management of Tuberculosis: a guide to essential practice. The Union, Paris, 2019</a:t>
            </a:r>
          </a:p>
          <a:p>
            <a:pPr algn="just"/>
            <a:endParaRPr lang="en-US" altLang="en-US" dirty="0"/>
          </a:p>
          <a:p>
            <a:pPr algn="just"/>
            <a:r>
              <a:rPr lang="en-US" altLang="en-US" dirty="0"/>
              <a:t>Consolidated guidelines on the use of antiretroviral drugs for treating and preventing HIV infection. Recommendations for a public health approach (Second edition, 2016) </a:t>
            </a:r>
            <a:endParaRPr lang="en-ZA" altLang="en-US" dirty="0"/>
          </a:p>
          <a:p>
            <a:pPr algn="just"/>
            <a:endParaRPr lang="en-US" altLang="en-US" dirty="0"/>
          </a:p>
          <a:p>
            <a:pPr algn="just"/>
            <a:r>
              <a:rPr lang="en-US" altLang="en-US" dirty="0"/>
              <a:t>Package of care for children and adolescents with advanced HIV disease: STOP AIDS. Technical brief, July 2020</a:t>
            </a:r>
            <a:endParaRPr lang="en-ZA" altLang="en-US" dirty="0"/>
          </a:p>
          <a:p>
            <a:endParaRPr lang="en-US"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 mark and a question mark on a wooden surface">
            <a:extLst>
              <a:ext uri="{FF2B5EF4-FFF2-40B4-BE49-F238E27FC236}">
                <a16:creationId xmlns:a16="http://schemas.microsoft.com/office/drawing/2014/main" id="{F0C2F3F2-7D7A-F407-76B2-6817D2A57DE3}"/>
              </a:ext>
            </a:extLst>
          </p:cNvPr>
          <p:cNvPicPr>
            <a:picLocks noChangeAspect="1"/>
          </p:cNvPicPr>
          <p:nvPr/>
        </p:nvPicPr>
        <p:blipFill rotWithShape="1">
          <a:blip r:embed="rId2">
            <a:extLst>
              <a:ext uri="{28A0092B-C50C-407E-A947-70E740481C1C}">
                <a14:useLocalDpi xmlns:a14="http://schemas.microsoft.com/office/drawing/2010/main" val="0"/>
              </a:ext>
            </a:extLst>
          </a:blip>
          <a:srcRect r="1375" b="2445"/>
          <a:stretch/>
        </p:blipFill>
        <p:spPr>
          <a:xfrm>
            <a:off x="0" y="0"/>
            <a:ext cx="12325654" cy="6858000"/>
          </a:xfrm>
          <a:prstGeom prst="rect">
            <a:avLst/>
          </a:prstGeom>
        </p:spPr>
      </p:pic>
    </p:spTree>
    <p:extLst>
      <p:ext uri="{BB962C8B-B14F-4D97-AF65-F5344CB8AC3E}">
        <p14:creationId xmlns:p14="http://schemas.microsoft.com/office/powerpoint/2010/main" val="2836448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6E232C-4772-88E6-5480-471C094AFA7C}"/>
              </a:ext>
            </a:extLst>
          </p:cNvPr>
          <p:cNvSpPr>
            <a:spLocks noGrp="1"/>
          </p:cNvSpPr>
          <p:nvPr>
            <p:ph type="title"/>
          </p:nvPr>
        </p:nvSpPr>
        <p:spPr>
          <a:ln>
            <a:noFill/>
          </a:ln>
        </p:spPr>
        <p:txBody>
          <a:bodyPr/>
          <a:lstStyle/>
          <a:p>
            <a:r>
              <a:rPr lang="en-ZA" dirty="0"/>
              <a:t>Outline</a:t>
            </a:r>
          </a:p>
        </p:txBody>
      </p:sp>
      <p:sp>
        <p:nvSpPr>
          <p:cNvPr id="8" name="Text Placeholder 7">
            <a:extLst>
              <a:ext uri="{FF2B5EF4-FFF2-40B4-BE49-F238E27FC236}">
                <a16:creationId xmlns:a16="http://schemas.microsoft.com/office/drawing/2014/main" id="{237E40ED-7F5F-C2CA-3F98-20A74BAFC96F}"/>
              </a:ext>
            </a:extLst>
          </p:cNvPr>
          <p:cNvSpPr>
            <a:spLocks noGrp="1"/>
          </p:cNvSpPr>
          <p:nvPr>
            <p:ph type="body" sz="quarter" idx="10"/>
          </p:nvPr>
        </p:nvSpPr>
        <p:spPr>
          <a:xfrm>
            <a:off x="2311400" y="1338263"/>
            <a:ext cx="9040812" cy="4910137"/>
          </a:xfrm>
        </p:spPr>
        <p:txBody>
          <a:bodyPr vert="horz" lIns="91440" tIns="45720" rIns="91440" bIns="45720" rtlCol="0" anchor="t">
            <a:normAutofit/>
          </a:bodyPr>
          <a:lstStyle/>
          <a:p>
            <a:pPr>
              <a:spcAft>
                <a:spcPts val="1200"/>
              </a:spcAft>
            </a:pPr>
            <a:endParaRPr lang="en-ZA" sz="400" dirty="0"/>
          </a:p>
          <a:p>
            <a:pPr>
              <a:spcAft>
                <a:spcPts val="1200"/>
              </a:spcAft>
            </a:pPr>
            <a:r>
              <a:rPr lang="en-ZA" sz="2800" dirty="0"/>
              <a:t>Introduction</a:t>
            </a:r>
          </a:p>
          <a:p>
            <a:pPr>
              <a:spcAft>
                <a:spcPts val="1200"/>
              </a:spcAft>
            </a:pPr>
            <a:r>
              <a:rPr lang="en-ZA" sz="2800" dirty="0">
                <a:ea typeface="Calibri"/>
                <a:cs typeface="Calibri"/>
              </a:rPr>
              <a:t>Person-centred care</a:t>
            </a:r>
          </a:p>
          <a:p>
            <a:pPr>
              <a:spcAft>
                <a:spcPts val="1200"/>
              </a:spcAft>
            </a:pPr>
            <a:r>
              <a:rPr lang="en-ZA" sz="2800" dirty="0"/>
              <a:t>Manage comorbidities</a:t>
            </a:r>
          </a:p>
          <a:p>
            <a:pPr>
              <a:spcAft>
                <a:spcPts val="1200"/>
              </a:spcAft>
            </a:pPr>
            <a:r>
              <a:rPr lang="en-ZA" sz="2800" dirty="0"/>
              <a:t>Monitor treatment response for TB</a:t>
            </a:r>
            <a:endParaRPr lang="en-ZA" sz="2800" dirty="0">
              <a:ea typeface="Calibri"/>
              <a:cs typeface="Calibri"/>
            </a:endParaRPr>
          </a:p>
          <a:p>
            <a:pPr>
              <a:spcAft>
                <a:spcPts val="1200"/>
              </a:spcAft>
            </a:pPr>
            <a:r>
              <a:rPr lang="en-ZA" sz="2800" dirty="0"/>
              <a:t>Treating infection with TPT</a:t>
            </a:r>
            <a:endParaRPr lang="en-ZA" sz="2800" dirty="0">
              <a:ea typeface="Calibri"/>
              <a:cs typeface="Calibri"/>
            </a:endParaRPr>
          </a:p>
          <a:p>
            <a:pPr>
              <a:spcAft>
                <a:spcPts val="1200"/>
              </a:spcAft>
            </a:pPr>
            <a:r>
              <a:rPr lang="en-ZA" sz="2800" dirty="0"/>
              <a:t>Summary</a:t>
            </a:r>
          </a:p>
          <a:p>
            <a:pPr>
              <a:spcAft>
                <a:spcPts val="1200"/>
              </a:spcAft>
            </a:pPr>
            <a:r>
              <a:rPr lang="en-ZA" sz="2800" dirty="0"/>
              <a:t>Case studies and role play</a:t>
            </a:r>
          </a:p>
          <a:p>
            <a:endParaRPr lang="en-ZA" dirty="0"/>
          </a:p>
        </p:txBody>
      </p:sp>
      <p:sp>
        <p:nvSpPr>
          <p:cNvPr id="3" name="Arrow: Pentagon 2">
            <a:extLst>
              <a:ext uri="{FF2B5EF4-FFF2-40B4-BE49-F238E27FC236}">
                <a16:creationId xmlns:a16="http://schemas.microsoft.com/office/drawing/2014/main" id="{55D49FE8-1E01-9DD1-D206-37708F52B4F5}"/>
              </a:ext>
            </a:extLst>
          </p:cNvPr>
          <p:cNvSpPr/>
          <p:nvPr/>
        </p:nvSpPr>
        <p:spPr>
          <a:xfrm>
            <a:off x="841375" y="1844073"/>
            <a:ext cx="1484311"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
        <p:nvSpPr>
          <p:cNvPr id="4" name="Arrow: Pentagon 3">
            <a:extLst>
              <a:ext uri="{FF2B5EF4-FFF2-40B4-BE49-F238E27FC236}">
                <a16:creationId xmlns:a16="http://schemas.microsoft.com/office/drawing/2014/main" id="{08E33EB7-CA46-7BBF-948C-A3D937D86FCD}"/>
              </a:ext>
            </a:extLst>
          </p:cNvPr>
          <p:cNvSpPr/>
          <p:nvPr/>
        </p:nvSpPr>
        <p:spPr>
          <a:xfrm>
            <a:off x="839788" y="2999642"/>
            <a:ext cx="1484311" cy="495108"/>
          </a:xfrm>
          <a:prstGeom prst="homePlate">
            <a:avLst/>
          </a:prstGeom>
          <a:solidFill>
            <a:schemeClr val="tx2"/>
          </a:solidFill>
          <a:ln w="508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108000" bIns="108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chemeClr val="bg1"/>
                </a:solidFill>
                <a:effectLst/>
                <a:uLnTx/>
                <a:uFillTx/>
                <a:ea typeface="+mn-ea"/>
                <a:cs typeface="+mn-cs"/>
              </a:rPr>
              <a:t>Discussion</a:t>
            </a:r>
          </a:p>
        </p:txBody>
      </p:sp>
    </p:spTree>
    <p:extLst>
      <p:ext uri="{BB962C8B-B14F-4D97-AF65-F5344CB8AC3E}">
        <p14:creationId xmlns:p14="http://schemas.microsoft.com/office/powerpoint/2010/main" val="2529956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70FB7-FCCB-D9B8-A93B-1D6C3ED031A7}"/>
              </a:ext>
            </a:extLst>
          </p:cNvPr>
          <p:cNvSpPr>
            <a:spLocks noGrp="1"/>
          </p:cNvSpPr>
          <p:nvPr>
            <p:ph type="title"/>
          </p:nvPr>
        </p:nvSpPr>
        <p:spPr/>
        <p:txBody>
          <a:bodyPr>
            <a:normAutofit/>
          </a:bodyPr>
          <a:lstStyle/>
          <a:p>
            <a:r>
              <a:rPr lang="en-ZA" dirty="0"/>
              <a:t>Introduction</a:t>
            </a:r>
          </a:p>
        </p:txBody>
      </p:sp>
    </p:spTree>
    <p:extLst>
      <p:ext uri="{BB962C8B-B14F-4D97-AF65-F5344CB8AC3E}">
        <p14:creationId xmlns:p14="http://schemas.microsoft.com/office/powerpoint/2010/main" val="201072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8FD0-5CAF-5535-5B3D-82B98433C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8B318F-4095-98EE-41D3-BB74A1272F96}"/>
              </a:ext>
            </a:extLst>
          </p:cNvPr>
          <p:cNvSpPr>
            <a:spLocks noGrp="1"/>
          </p:cNvSpPr>
          <p:nvPr>
            <p:ph type="title"/>
          </p:nvPr>
        </p:nvSpPr>
        <p:spPr/>
        <p:txBody>
          <a:bodyPr>
            <a:normAutofit fontScale="90000"/>
          </a:bodyPr>
          <a:lstStyle/>
          <a:p>
            <a:r>
              <a:rPr lang="en-ZA" dirty="0"/>
              <a:t>Discussion –</a:t>
            </a:r>
            <a:br>
              <a:rPr lang="en-ZA" dirty="0"/>
            </a:br>
            <a:r>
              <a:rPr lang="en-ZA" dirty="0"/>
              <a:t> setting specific practices</a:t>
            </a:r>
          </a:p>
        </p:txBody>
      </p:sp>
      <p:sp>
        <p:nvSpPr>
          <p:cNvPr id="3" name="TextBox 2">
            <a:extLst>
              <a:ext uri="{FF2B5EF4-FFF2-40B4-BE49-F238E27FC236}">
                <a16:creationId xmlns:a16="http://schemas.microsoft.com/office/drawing/2014/main" id="{B6F58284-579D-231B-953E-FFF77F284977}"/>
              </a:ext>
            </a:extLst>
          </p:cNvPr>
          <p:cNvSpPr txBox="1"/>
          <p:nvPr/>
        </p:nvSpPr>
        <p:spPr>
          <a:xfrm>
            <a:off x="-8598369" y="-409684"/>
            <a:ext cx="8485648" cy="12003286"/>
          </a:xfrm>
          <a:prstGeom prst="rect">
            <a:avLst/>
          </a:prstGeom>
          <a:solidFill>
            <a:schemeClr val="bg2"/>
          </a:solidFill>
          <a:ln w="57150">
            <a:solidFill>
              <a:srgbClr val="006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2400" b="1" i="0" u="none" strike="noStrike" kern="1200" cap="none" spc="0" normalizeH="0" baseline="0" noProof="0" dirty="0">
                <a:ln>
                  <a:noFill/>
                </a:ln>
                <a:solidFill>
                  <a:srgbClr val="000000"/>
                </a:solidFill>
                <a:effectLst/>
                <a:uLnTx/>
                <a:uFillTx/>
                <a:latin typeface="Calibri"/>
                <a:ea typeface="+mn-ea"/>
                <a:cs typeface="+mn-cs"/>
              </a:rPr>
              <a:t>Note to facilitator: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1800" b="1" i="1" u="none" strike="noStrike" kern="1200" cap="none" spc="0" normalizeH="0" baseline="0" noProof="0" dirty="0">
              <a:ln>
                <a:noFill/>
              </a:ln>
              <a:solidFill>
                <a:srgbClr val="00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1" u="none" strike="noStrike" kern="1200" cap="none" spc="0" normalizeH="0" baseline="0" noProof="0" dirty="0">
                <a:ln>
                  <a:noFill/>
                </a:ln>
                <a:solidFill>
                  <a:srgbClr val="000000"/>
                </a:solidFill>
                <a:effectLst/>
                <a:uLnTx/>
                <a:uFillTx/>
                <a:latin typeface="Calibri"/>
                <a:ea typeface="+mn-ea"/>
                <a:cs typeface="+mn-cs"/>
              </a:rPr>
              <a:t>Suggested instructions: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60A0"/>
                </a:solidFill>
                <a:effectLst/>
                <a:uLnTx/>
                <a:uFillTx/>
                <a:latin typeface="Calibri"/>
                <a:ea typeface="+mn-ea"/>
                <a:cs typeface="+mn-cs"/>
              </a:rPr>
              <a:t>These context specific discussion opportunities will occur repeatedly throughout this training. Here are some suggestions on how you might like to facilitate them, to run them in a time efficient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60A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the next 15 minutes will be devoted to sharing amongst your colleagues, about how things may work in your setting.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Explain that 3, or 4, questions will be shown on the presentation.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Then divide the questions amongst the groups. Some groups may need to discuss the same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Tell them they will have just 2 or 3 minutes to discuss in their small groups. Then you will discuss as a large group.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Allow 2-3 minute discussion time.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When this time is up, ask for everyone’s attention. And then ask for volunteers to comment on each question discussed.  Request participants to keep their responses succinct so that the time allows for others to also contribute.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Acknowledge all responses and thank participants for sharing.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Be mindful of the time and try to wrap up discussions so that the full activity takes no more than 15 minutes.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DEED70B-8083-8766-6F3B-C1B6F40A7A25}"/>
              </a:ext>
            </a:extLst>
          </p:cNvPr>
          <p:cNvSpPr txBox="1"/>
          <p:nvPr/>
        </p:nvSpPr>
        <p:spPr>
          <a:xfrm>
            <a:off x="-8405723" y="138498"/>
            <a:ext cx="4011624" cy="665877"/>
          </a:xfrm>
          <a:prstGeom prst="rect">
            <a:avLst/>
          </a:prstGeom>
          <a:solidFill>
            <a:schemeClr val="accent4"/>
          </a:solidFill>
          <a:ln>
            <a:solidFill>
              <a:schemeClr val="accent4"/>
            </a:solidFill>
          </a:ln>
          <a:effectLst>
            <a:outerShdw blurRad="50800" dist="38100" dir="2700000" algn="tl" rotWithShape="0">
              <a:prstClr val="black">
                <a:alpha val="40000"/>
              </a:prstClr>
            </a:outerShdw>
          </a:effectLst>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ZA" sz="1800" b="1" i="0" u="none" strike="noStrike" kern="1200" cap="none" spc="0" normalizeH="0" baseline="0" noProof="0" dirty="0">
                <a:ln>
                  <a:noFill/>
                </a:ln>
                <a:solidFill>
                  <a:srgbClr val="000000"/>
                </a:solidFill>
                <a:effectLst/>
                <a:uLnTx/>
                <a:uFillTx/>
                <a:latin typeface="Calibri"/>
                <a:ea typeface="+mn-ea"/>
                <a:cs typeface="+mn-cs"/>
              </a:rPr>
              <a:t>	Click for audible instructions</a:t>
            </a:r>
            <a:endParaRPr kumimoji="0" lang="en-GB" sz="1800" b="0" i="0" u="none" strike="noStrike" kern="1200" cap="none" spc="0" normalizeH="0" baseline="0" noProof="0" dirty="0">
              <a:ln>
                <a:noFill/>
              </a:ln>
              <a:solidFill>
                <a:srgbClr val="043673"/>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4172355D-6F57-D924-E9A9-B9FA022F71BF}"/>
              </a:ext>
            </a:extLst>
          </p:cNvPr>
          <p:cNvSpPr/>
          <p:nvPr/>
        </p:nvSpPr>
        <p:spPr>
          <a:xfrm>
            <a:off x="-8096366" y="5543550"/>
            <a:ext cx="2476616" cy="2133600"/>
          </a:xfrm>
          <a:custGeom>
            <a:avLst/>
            <a:gdLst>
              <a:gd name="connsiteX0" fmla="*/ 1600316 w 2476616"/>
              <a:gd name="connsiteY0" fmla="*/ 0 h 2133600"/>
              <a:gd name="connsiteX1" fmla="*/ 1257416 w 2476616"/>
              <a:gd name="connsiteY1" fmla="*/ 19050 h 2133600"/>
              <a:gd name="connsiteX2" fmla="*/ 1028816 w 2476616"/>
              <a:gd name="connsiteY2" fmla="*/ 114300 h 2133600"/>
              <a:gd name="connsiteX3" fmla="*/ 952616 w 2476616"/>
              <a:gd name="connsiteY3" fmla="*/ 266700 h 2133600"/>
              <a:gd name="connsiteX4" fmla="*/ 933566 w 2476616"/>
              <a:gd name="connsiteY4" fmla="*/ 381000 h 2133600"/>
              <a:gd name="connsiteX5" fmla="*/ 857366 w 2476616"/>
              <a:gd name="connsiteY5" fmla="*/ 533400 h 2133600"/>
              <a:gd name="connsiteX6" fmla="*/ 838316 w 2476616"/>
              <a:gd name="connsiteY6" fmla="*/ 666750 h 2133600"/>
              <a:gd name="connsiteX7" fmla="*/ 838316 w 2476616"/>
              <a:gd name="connsiteY7" fmla="*/ 819150 h 2133600"/>
              <a:gd name="connsiteX8" fmla="*/ 724016 w 2476616"/>
              <a:gd name="connsiteY8" fmla="*/ 1028700 h 2133600"/>
              <a:gd name="connsiteX9" fmla="*/ 343016 w 2476616"/>
              <a:gd name="connsiteY9" fmla="*/ 1162050 h 2133600"/>
              <a:gd name="connsiteX10" fmla="*/ 95366 w 2476616"/>
              <a:gd name="connsiteY10" fmla="*/ 1371600 h 2133600"/>
              <a:gd name="connsiteX11" fmla="*/ 116 w 2476616"/>
              <a:gd name="connsiteY11" fmla="*/ 1543050 h 2133600"/>
              <a:gd name="connsiteX12" fmla="*/ 38216 w 2476616"/>
              <a:gd name="connsiteY12" fmla="*/ 1866900 h 2133600"/>
              <a:gd name="connsiteX13" fmla="*/ 495416 w 2476616"/>
              <a:gd name="connsiteY13" fmla="*/ 2114550 h 2133600"/>
              <a:gd name="connsiteX14" fmla="*/ 666866 w 2476616"/>
              <a:gd name="connsiteY14" fmla="*/ 2133600 h 2133600"/>
              <a:gd name="connsiteX15" fmla="*/ 1257416 w 2476616"/>
              <a:gd name="connsiteY15" fmla="*/ 2095500 h 2133600"/>
              <a:gd name="connsiteX16" fmla="*/ 1809866 w 2476616"/>
              <a:gd name="connsiteY16" fmla="*/ 2076450 h 2133600"/>
              <a:gd name="connsiteX17" fmla="*/ 2324216 w 2476616"/>
              <a:gd name="connsiteY17" fmla="*/ 1809750 h 2133600"/>
              <a:gd name="connsiteX18" fmla="*/ 2457566 w 2476616"/>
              <a:gd name="connsiteY18" fmla="*/ 1447800 h 2133600"/>
              <a:gd name="connsiteX19" fmla="*/ 2476616 w 2476616"/>
              <a:gd name="connsiteY19" fmla="*/ 876300 h 2133600"/>
              <a:gd name="connsiteX20" fmla="*/ 2419466 w 2476616"/>
              <a:gd name="connsiteY20" fmla="*/ 514350 h 2133600"/>
              <a:gd name="connsiteX21" fmla="*/ 2209916 w 2476616"/>
              <a:gd name="connsiteY21" fmla="*/ 171450 h 2133600"/>
              <a:gd name="connsiteX22" fmla="*/ 1905116 w 2476616"/>
              <a:gd name="connsiteY22" fmla="*/ 38100 h 2133600"/>
              <a:gd name="connsiteX23" fmla="*/ 1600316 w 2476616"/>
              <a:gd name="connsiteY23"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76616" h="2133600">
                <a:moveTo>
                  <a:pt x="1600316" y="0"/>
                </a:moveTo>
                <a:lnTo>
                  <a:pt x="1257416" y="19050"/>
                </a:lnTo>
                <a:lnTo>
                  <a:pt x="1028816" y="114300"/>
                </a:lnTo>
                <a:lnTo>
                  <a:pt x="952616" y="266700"/>
                </a:lnTo>
                <a:lnTo>
                  <a:pt x="933566" y="381000"/>
                </a:lnTo>
                <a:lnTo>
                  <a:pt x="857366" y="533400"/>
                </a:lnTo>
                <a:lnTo>
                  <a:pt x="838316" y="666750"/>
                </a:lnTo>
                <a:lnTo>
                  <a:pt x="838316" y="819150"/>
                </a:lnTo>
                <a:lnTo>
                  <a:pt x="724016" y="1028700"/>
                </a:lnTo>
                <a:lnTo>
                  <a:pt x="343016" y="1162050"/>
                </a:lnTo>
                <a:lnTo>
                  <a:pt x="95366" y="1371600"/>
                </a:lnTo>
                <a:cubicBezTo>
                  <a:pt x="-7266" y="1515284"/>
                  <a:pt x="116" y="1450325"/>
                  <a:pt x="116" y="1543050"/>
                </a:cubicBezTo>
                <a:lnTo>
                  <a:pt x="38216" y="1866900"/>
                </a:lnTo>
                <a:lnTo>
                  <a:pt x="495416" y="2114550"/>
                </a:lnTo>
                <a:lnTo>
                  <a:pt x="666866" y="2133600"/>
                </a:lnTo>
                <a:lnTo>
                  <a:pt x="1257416" y="2095500"/>
                </a:lnTo>
                <a:lnTo>
                  <a:pt x="1809866" y="2076450"/>
                </a:lnTo>
                <a:lnTo>
                  <a:pt x="2324216" y="1809750"/>
                </a:lnTo>
                <a:lnTo>
                  <a:pt x="2457566" y="1447800"/>
                </a:lnTo>
                <a:lnTo>
                  <a:pt x="2476616" y="876300"/>
                </a:lnTo>
                <a:lnTo>
                  <a:pt x="2419466" y="514350"/>
                </a:lnTo>
                <a:lnTo>
                  <a:pt x="2209916" y="171450"/>
                </a:lnTo>
                <a:lnTo>
                  <a:pt x="1905116" y="38100"/>
                </a:lnTo>
                <a:lnTo>
                  <a:pt x="1600316" y="0"/>
                </a:lnTo>
                <a:close/>
              </a:path>
            </a:pathLst>
          </a:custGeom>
          <a:solidFill>
            <a:srgbClr val="DBF2FD">
              <a:alpha val="50196"/>
            </a:srgbClr>
          </a:solidFill>
          <a:ln>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43673"/>
              </a:solidFill>
              <a:effectLst/>
              <a:uLnTx/>
              <a:uFillTx/>
              <a:latin typeface="Calibri"/>
              <a:ea typeface="+mn-ea"/>
              <a:cs typeface="+mn-cs"/>
            </a:endParaRPr>
          </a:p>
        </p:txBody>
      </p:sp>
      <p:grpSp>
        <p:nvGrpSpPr>
          <p:cNvPr id="26" name="Group 25">
            <a:extLst>
              <a:ext uri="{FF2B5EF4-FFF2-40B4-BE49-F238E27FC236}">
                <a16:creationId xmlns:a16="http://schemas.microsoft.com/office/drawing/2014/main" id="{97ACC19A-576F-2A34-B595-CC7B732769D8}"/>
              </a:ext>
            </a:extLst>
          </p:cNvPr>
          <p:cNvGrpSpPr/>
          <p:nvPr/>
        </p:nvGrpSpPr>
        <p:grpSpPr>
          <a:xfrm>
            <a:off x="-8227332" y="4688653"/>
            <a:ext cx="6697657" cy="3883185"/>
            <a:chOff x="-7905416" y="2230863"/>
            <a:chExt cx="6697657" cy="3883185"/>
          </a:xfrm>
        </p:grpSpPr>
        <p:pic>
          <p:nvPicPr>
            <p:cNvPr id="7" name="Picture 6" descr="A group of people sitting at a table&#10;&#10;Description automatically generated">
              <a:extLst>
                <a:ext uri="{FF2B5EF4-FFF2-40B4-BE49-F238E27FC236}">
                  <a16:creationId xmlns:a16="http://schemas.microsoft.com/office/drawing/2014/main" id="{A2F9E03A-EBD8-DAFA-3636-F3C26FD579D5}"/>
                </a:ext>
              </a:extLst>
            </p:cNvPr>
            <p:cNvPicPr>
              <a:picLocks noChangeAspect="1"/>
            </p:cNvPicPr>
            <p:nvPr/>
          </p:nvPicPr>
          <p:blipFill rotWithShape="1">
            <a:blip r:embed="rId5">
              <a:biLevel thresh="75000"/>
              <a:extLst>
                <a:ext uri="{28A0092B-C50C-407E-A947-70E740481C1C}">
                  <a14:useLocalDpi xmlns:a14="http://schemas.microsoft.com/office/drawing/2010/main" val="0"/>
                </a:ext>
              </a:extLst>
            </a:blip>
            <a:srcRect r="26750"/>
            <a:stretch/>
          </p:blipFill>
          <p:spPr>
            <a:xfrm>
              <a:off x="-6675120" y="2230863"/>
              <a:ext cx="4011624" cy="3080599"/>
            </a:xfrm>
            <a:prstGeom prst="rect">
              <a:avLst/>
            </a:prstGeom>
          </p:spPr>
        </p:pic>
        <p:cxnSp>
          <p:nvCxnSpPr>
            <p:cNvPr id="9" name="Straight Connector 8">
              <a:extLst>
                <a:ext uri="{FF2B5EF4-FFF2-40B4-BE49-F238E27FC236}">
                  <a16:creationId xmlns:a16="http://schemas.microsoft.com/office/drawing/2014/main" id="{8CFD9DFF-8A78-2B37-5C87-F1DC9F16FE18}"/>
                </a:ext>
              </a:extLst>
            </p:cNvPr>
            <p:cNvCxnSpPr>
              <a:cxnSpLocks/>
            </p:cNvCxnSpPr>
            <p:nvPr/>
          </p:nvCxnSpPr>
          <p:spPr>
            <a:xfrm flipH="1">
              <a:off x="-5593080" y="3307854"/>
              <a:ext cx="594360" cy="248302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A7B050-8415-2FA4-86C8-FA00C22F9A68}"/>
                </a:ext>
              </a:extLst>
            </p:cNvPr>
            <p:cNvCxnSpPr>
              <a:cxnSpLocks/>
            </p:cNvCxnSpPr>
            <p:nvPr/>
          </p:nvCxnSpPr>
          <p:spPr>
            <a:xfrm>
              <a:off x="-4998720" y="3231654"/>
              <a:ext cx="1422728" cy="243126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82B053C-73B9-0C35-60D7-E3BE6C7070E7}"/>
                </a:ext>
              </a:extLst>
            </p:cNvPr>
            <p:cNvCxnSpPr>
              <a:cxnSpLocks/>
            </p:cNvCxnSpPr>
            <p:nvPr/>
          </p:nvCxnSpPr>
          <p:spPr>
            <a:xfrm>
              <a:off x="-4998720" y="3231654"/>
              <a:ext cx="2660984" cy="1376308"/>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9F46855-AEFF-D83B-9482-D353CA7C88B1}"/>
                </a:ext>
              </a:extLst>
            </p:cNvPr>
            <p:cNvSpPr txBox="1"/>
            <p:nvPr/>
          </p:nvSpPr>
          <p:spPr>
            <a:xfrm>
              <a:off x="-2777479" y="3307854"/>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1</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401A5DF7-8B1D-9314-AA19-BB45111A1C90}"/>
                </a:ext>
              </a:extLst>
            </p:cNvPr>
            <p:cNvSpPr txBox="1"/>
            <p:nvPr/>
          </p:nvSpPr>
          <p:spPr>
            <a:xfrm>
              <a:off x="-5333518" y="5467717"/>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3</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04A379CC-F0A4-DBE3-5398-688CA7ED981D}"/>
                </a:ext>
              </a:extLst>
            </p:cNvPr>
            <p:cNvSpPr txBox="1"/>
            <p:nvPr/>
          </p:nvSpPr>
          <p:spPr>
            <a:xfrm>
              <a:off x="-2998776" y="4993261"/>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2</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2C1E8FF-6068-BF9F-A95F-75D5C088907D}"/>
                </a:ext>
              </a:extLst>
            </p:cNvPr>
            <p:cNvSpPr txBox="1"/>
            <p:nvPr/>
          </p:nvSpPr>
          <p:spPr>
            <a:xfrm>
              <a:off x="-7905416" y="4420093"/>
              <a:ext cx="15697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ZA" sz="1800" b="0" i="0" u="none" strike="noStrike" kern="1200" cap="none" spc="0" normalizeH="0" baseline="0" noProof="0" dirty="0">
                  <a:ln>
                    <a:noFill/>
                  </a:ln>
                  <a:solidFill>
                    <a:srgbClr val="000000"/>
                  </a:solidFill>
                  <a:effectLst/>
                  <a:uLnTx/>
                  <a:uFillTx/>
                  <a:latin typeface="Calibri"/>
                  <a:ea typeface="+mn-ea"/>
                  <a:cs typeface="+mn-cs"/>
                </a:rPr>
                <a:t>To discuss Question 4</a:t>
              </a:r>
              <a:endParaRPr kumimoji="0" lang="en-GB"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4" name="Discussion instructions_Delilah_2">
            <a:hlinkClick r:id="" action="ppaction://media"/>
            <a:extLst>
              <a:ext uri="{FF2B5EF4-FFF2-40B4-BE49-F238E27FC236}">
                <a16:creationId xmlns:a16="http://schemas.microsoft.com/office/drawing/2014/main" id="{BE3BD94C-CE5B-4E73-9BA9-E1B534F4B7CC}"/>
              </a:ext>
            </a:extLst>
          </p:cNvPr>
          <p:cNvPicPr>
            <a:picLocks noChangeAspect="1"/>
          </p:cNvPicPr>
          <p:nvPr>
            <a:audioFile r:link="rId2"/>
            <p:extLst>
              <p:ext uri="{DAA4B4D4-6D71-4841-9C94-3DE7FCFB9230}">
                <p14:media xmlns:p14="http://schemas.microsoft.com/office/powerpoint/2010/main" r:embed="rId1"/>
              </p:ext>
            </p:extLst>
          </p:nvPr>
        </p:nvPicPr>
        <p:blipFill>
          <a:blip r:embed="rId6">
            <a:biLevel thresh="75000"/>
          </a:blip>
          <a:stretch>
            <a:fillRect/>
          </a:stretch>
        </p:blipFill>
        <p:spPr>
          <a:xfrm>
            <a:off x="-8096366" y="227754"/>
            <a:ext cx="487363" cy="487363"/>
          </a:xfrm>
          <a:prstGeom prst="rect">
            <a:avLst/>
          </a:prstGeom>
        </p:spPr>
      </p:pic>
    </p:spTree>
    <p:extLst>
      <p:ext uri="{BB962C8B-B14F-4D97-AF65-F5344CB8AC3E}">
        <p14:creationId xmlns:p14="http://schemas.microsoft.com/office/powerpoint/2010/main" val="427071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454B7E-18AF-C646-8751-33B0A50000B5}"/>
              </a:ext>
            </a:extLst>
          </p:cNvPr>
          <p:cNvSpPr>
            <a:spLocks noGrp="1"/>
          </p:cNvSpPr>
          <p:nvPr>
            <p:ph type="title"/>
          </p:nvPr>
        </p:nvSpPr>
        <p:spPr/>
        <p:txBody>
          <a:bodyPr>
            <a:normAutofit fontScale="90000"/>
          </a:bodyPr>
          <a:lstStyle/>
          <a:p>
            <a:r>
              <a:rPr lang="en-ZA" dirty="0"/>
              <a:t>Discussion: setting specific practices</a:t>
            </a:r>
          </a:p>
        </p:txBody>
      </p:sp>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algn="just">
              <a:defRPr/>
            </a:pPr>
            <a:r>
              <a:rPr lang="en-GB" sz="2400" dirty="0"/>
              <a:t>What issues are important to consider for TB treatment initiation and </a:t>
            </a:r>
            <a:r>
              <a:rPr lang="en-US" sz="2400" dirty="0"/>
              <a:t>what options are available including for young children</a:t>
            </a:r>
            <a:r>
              <a:rPr lang="en-GB" sz="2400" dirty="0"/>
              <a:t>?</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
        <p:nvSpPr>
          <p:cNvPr id="3" name="Text Placeholder 2">
            <a:extLst>
              <a:ext uri="{FF2B5EF4-FFF2-40B4-BE49-F238E27FC236}">
                <a16:creationId xmlns:a16="http://schemas.microsoft.com/office/drawing/2014/main" id="{B9E49296-4126-F412-FAC2-838A1BC45DB5}"/>
              </a:ext>
            </a:extLst>
          </p:cNvPr>
          <p:cNvSpPr>
            <a:spLocks noGrp="1"/>
          </p:cNvSpPr>
          <p:nvPr>
            <p:ph type="body" sz="quarter" idx="27"/>
          </p:nvPr>
        </p:nvSpPr>
        <p:spPr/>
        <p:txBody>
          <a:bodyPr/>
          <a:lstStyle/>
          <a:p>
            <a:pPr algn="just"/>
            <a:r>
              <a:rPr lang="en-GB" sz="2400" dirty="0">
                <a:cs typeface="Calibri"/>
              </a:rPr>
              <a:t>What issues are important to consider for TPT initiation and </a:t>
            </a:r>
            <a:r>
              <a:rPr lang="en-US" sz="2400" dirty="0">
                <a:cs typeface="Calibri"/>
              </a:rPr>
              <a:t>what regimen options are available including for young children</a:t>
            </a:r>
            <a:r>
              <a:rPr lang="en-GB" sz="2400" dirty="0">
                <a:cs typeface="Calibri"/>
              </a:rPr>
              <a:t>?</a:t>
            </a:r>
            <a:endParaRPr lang="en-US" sz="2400" dirty="0">
              <a:solidFill>
                <a:srgbClr val="000000"/>
              </a:solidFill>
              <a:cs typeface="Calibri"/>
            </a:endParaRPr>
          </a:p>
        </p:txBody>
      </p:sp>
      <p:sp>
        <p:nvSpPr>
          <p:cNvPr id="7" name="Text Placeholder 11">
            <a:extLst>
              <a:ext uri="{FF2B5EF4-FFF2-40B4-BE49-F238E27FC236}">
                <a16:creationId xmlns:a16="http://schemas.microsoft.com/office/drawing/2014/main" id="{1BFB0288-0A50-4A0A-4BA5-9EE83C371CAF}"/>
              </a:ext>
            </a:extLst>
          </p:cNvPr>
          <p:cNvSpPr>
            <a:spLocks noGrp="1"/>
          </p:cNvSpPr>
          <p:nvPr>
            <p:ph type="body" sz="quarter" idx="29"/>
          </p:nvPr>
        </p:nvSpPr>
        <p:spPr>
          <a:xfrm>
            <a:off x="1841500" y="5130800"/>
            <a:ext cx="9424988" cy="936625"/>
          </a:xfrm>
        </p:spPr>
        <p:txBody>
          <a:bodyPr anchor="ctr"/>
          <a:lstStyle/>
          <a:p>
            <a:r>
              <a:rPr lang="en-US" sz="2400" dirty="0"/>
              <a:t>What are the main barriers to successful completion of treatment whether for TB treatment or TPT, and how do you address them?</a:t>
            </a:r>
          </a:p>
        </p:txBody>
      </p:sp>
    </p:spTree>
    <p:extLst>
      <p:ext uri="{BB962C8B-B14F-4D97-AF65-F5344CB8AC3E}">
        <p14:creationId xmlns:p14="http://schemas.microsoft.com/office/powerpoint/2010/main" val="1081818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5A1AB-053C-3BAD-0EC8-34166F11616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C421AA7-2B95-7CA9-7D71-0D6951AEDF90}"/>
              </a:ext>
            </a:extLst>
          </p:cNvPr>
          <p:cNvSpPr>
            <a:spLocks noGrp="1"/>
          </p:cNvSpPr>
          <p:nvPr>
            <p:ph type="body" sz="quarter" idx="25"/>
          </p:nvPr>
        </p:nvSpPr>
        <p:spPr/>
        <p:txBody>
          <a:bodyPr/>
          <a:lstStyle/>
          <a:p>
            <a:pPr algn="just">
              <a:defRPr/>
            </a:pPr>
            <a:r>
              <a:rPr lang="en-GB" sz="2400" dirty="0"/>
              <a:t>What issues are important to consider for TB treatment initiation and </a:t>
            </a:r>
            <a:r>
              <a:rPr lang="en-US" sz="2400" dirty="0"/>
              <a:t>what options are available including for young children</a:t>
            </a:r>
            <a:r>
              <a:rPr lang="en-GB" sz="2400" dirty="0"/>
              <a:t>?</a:t>
            </a:r>
          </a:p>
        </p:txBody>
      </p:sp>
      <p:sp>
        <p:nvSpPr>
          <p:cNvPr id="13" name="Text Placeholder 12">
            <a:extLst>
              <a:ext uri="{FF2B5EF4-FFF2-40B4-BE49-F238E27FC236}">
                <a16:creationId xmlns:a16="http://schemas.microsoft.com/office/drawing/2014/main" id="{D96FB51B-1302-6B3D-74A7-C24609C68555}"/>
              </a:ext>
            </a:extLst>
          </p:cNvPr>
          <p:cNvSpPr>
            <a:spLocks noGrp="1"/>
          </p:cNvSpPr>
          <p:nvPr>
            <p:ph type="body" sz="quarter" idx="26"/>
          </p:nvPr>
        </p:nvSpPr>
        <p:spPr/>
        <p:txBody>
          <a:bodyPr/>
          <a:lstStyle/>
          <a:p>
            <a:r>
              <a:rPr lang="en-ZA" dirty="0"/>
              <a:t>1</a:t>
            </a:r>
          </a:p>
        </p:txBody>
      </p:sp>
      <p:sp>
        <p:nvSpPr>
          <p:cNvPr id="3" name="Text Placeholder 2">
            <a:extLst>
              <a:ext uri="{FF2B5EF4-FFF2-40B4-BE49-F238E27FC236}">
                <a16:creationId xmlns:a16="http://schemas.microsoft.com/office/drawing/2014/main" id="{B9E49296-4126-F412-FAC2-838A1BC45DB5}"/>
              </a:ext>
            </a:extLst>
          </p:cNvPr>
          <p:cNvSpPr>
            <a:spLocks noGrp="1"/>
          </p:cNvSpPr>
          <p:nvPr>
            <p:ph type="body" sz="quarter" idx="27"/>
          </p:nvPr>
        </p:nvSpPr>
        <p:spPr/>
        <p:txBody>
          <a:bodyPr/>
          <a:lstStyle/>
          <a:p>
            <a:pPr algn="just"/>
            <a:r>
              <a:rPr lang="en-GB" sz="2400" dirty="0">
                <a:cs typeface="Calibri"/>
              </a:rPr>
              <a:t>What issues are important to consider for TPT initiation and </a:t>
            </a:r>
            <a:r>
              <a:rPr lang="en-US" sz="2400" dirty="0">
                <a:cs typeface="Calibri"/>
              </a:rPr>
              <a:t>what regimen options are available including for young children</a:t>
            </a:r>
            <a:r>
              <a:rPr lang="en-GB" sz="2400" dirty="0">
                <a:cs typeface="Calibri"/>
              </a:rPr>
              <a:t>?</a:t>
            </a:r>
            <a:endParaRPr lang="en-US" sz="2400" dirty="0">
              <a:solidFill>
                <a:srgbClr val="000000"/>
              </a:solidFill>
              <a:cs typeface="Calibri"/>
            </a:endParaRPr>
          </a:p>
        </p:txBody>
      </p:sp>
      <p:sp>
        <p:nvSpPr>
          <p:cNvPr id="14" name="Text Placeholder 13">
            <a:extLst>
              <a:ext uri="{FF2B5EF4-FFF2-40B4-BE49-F238E27FC236}">
                <a16:creationId xmlns:a16="http://schemas.microsoft.com/office/drawing/2014/main" id="{6967C61E-ACC6-3956-EB24-12095ADFFAFD}"/>
              </a:ext>
            </a:extLst>
          </p:cNvPr>
          <p:cNvSpPr>
            <a:spLocks noGrp="1"/>
          </p:cNvSpPr>
          <p:nvPr>
            <p:ph type="body" sz="quarter" idx="28"/>
          </p:nvPr>
        </p:nvSpPr>
        <p:spPr/>
        <p:txBody>
          <a:bodyPr/>
          <a:lstStyle/>
          <a:p>
            <a:r>
              <a:rPr lang="en-ZA" dirty="0"/>
              <a:t>2</a:t>
            </a:r>
          </a:p>
        </p:txBody>
      </p:sp>
      <p:sp>
        <p:nvSpPr>
          <p:cNvPr id="7" name="Text Placeholder 11">
            <a:extLst>
              <a:ext uri="{FF2B5EF4-FFF2-40B4-BE49-F238E27FC236}">
                <a16:creationId xmlns:a16="http://schemas.microsoft.com/office/drawing/2014/main" id="{1BFB0288-0A50-4A0A-4BA5-9EE83C371CAF}"/>
              </a:ext>
            </a:extLst>
          </p:cNvPr>
          <p:cNvSpPr>
            <a:spLocks noGrp="1"/>
          </p:cNvSpPr>
          <p:nvPr>
            <p:ph type="body" sz="quarter" idx="29"/>
          </p:nvPr>
        </p:nvSpPr>
        <p:spPr/>
        <p:txBody>
          <a:bodyPr anchor="ctr"/>
          <a:lstStyle/>
          <a:p>
            <a:r>
              <a:rPr lang="en-US" sz="2400" dirty="0"/>
              <a:t>What are the main barriers to successful completion of treatment whether for TB treatment or TPT, and how do you address them?</a:t>
            </a:r>
          </a:p>
        </p:txBody>
      </p:sp>
      <p:sp>
        <p:nvSpPr>
          <p:cNvPr id="15" name="Text Placeholder 14">
            <a:extLst>
              <a:ext uri="{FF2B5EF4-FFF2-40B4-BE49-F238E27FC236}">
                <a16:creationId xmlns:a16="http://schemas.microsoft.com/office/drawing/2014/main" id="{FE2C8808-ABEC-7AB9-FBF1-5EF2F8915A71}"/>
              </a:ext>
            </a:extLst>
          </p:cNvPr>
          <p:cNvSpPr>
            <a:spLocks noGrp="1"/>
          </p:cNvSpPr>
          <p:nvPr>
            <p:ph type="body" sz="quarter" idx="30"/>
          </p:nvPr>
        </p:nvSpPr>
        <p:spPr/>
        <p:txBody>
          <a:bodyPr/>
          <a:lstStyle/>
          <a:p>
            <a:r>
              <a:rPr lang="en-ZA" dirty="0"/>
              <a:t>3</a:t>
            </a:r>
          </a:p>
        </p:txBody>
      </p:sp>
    </p:spTree>
    <p:extLst>
      <p:ext uri="{BB962C8B-B14F-4D97-AF65-F5344CB8AC3E}">
        <p14:creationId xmlns:p14="http://schemas.microsoft.com/office/powerpoint/2010/main" val="3152900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E1CAB-C38D-83BB-0422-0929D9BC3E8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12768F5-9CCB-9D46-B215-25EF74FD27D3}"/>
              </a:ext>
            </a:extLst>
          </p:cNvPr>
          <p:cNvSpPr>
            <a:spLocks noGrp="1"/>
          </p:cNvSpPr>
          <p:nvPr>
            <p:ph type="title"/>
          </p:nvPr>
        </p:nvSpPr>
        <p:spPr/>
        <p:txBody>
          <a:bodyPr/>
          <a:lstStyle/>
          <a:p>
            <a:r>
              <a:rPr lang="en-US" dirty="0"/>
              <a:t>General management considerations</a:t>
            </a:r>
            <a:endParaRPr lang="en-AU" dirty="0"/>
          </a:p>
        </p:txBody>
      </p:sp>
      <p:sp>
        <p:nvSpPr>
          <p:cNvPr id="2" name="Content Placeholder 1">
            <a:extLst>
              <a:ext uri="{FF2B5EF4-FFF2-40B4-BE49-F238E27FC236}">
                <a16:creationId xmlns:a16="http://schemas.microsoft.com/office/drawing/2014/main" id="{2F1A3CD8-1985-FB5A-9811-F3D4BC0980DB}"/>
              </a:ext>
            </a:extLst>
          </p:cNvPr>
          <p:cNvSpPr>
            <a:spLocks noGrp="1"/>
          </p:cNvSpPr>
          <p:nvPr>
            <p:ph type="body" sz="quarter" idx="10"/>
          </p:nvPr>
        </p:nvSpPr>
        <p:spPr/>
        <p:txBody>
          <a:bodyPr vert="horz" lIns="91440" tIns="45720" rIns="91440" bIns="45720" rtlCol="0" anchor="t">
            <a:normAutofit fontScale="92500" lnSpcReduction="10000"/>
          </a:bodyPr>
          <a:lstStyle/>
          <a:p>
            <a:pPr marL="342900" indent="-342900">
              <a:buFont typeface="Symbol" panose="05050102010706020507" pitchFamily="18" charset="2"/>
              <a:buChar char=""/>
            </a:pPr>
            <a:r>
              <a:rPr lang="en-US" dirty="0"/>
              <a:t>For treatment of TB disease and for TPT, choose:</a:t>
            </a:r>
          </a:p>
          <a:p>
            <a:pPr marL="563563" lvl="1" indent="-207963">
              <a:buFont typeface="Symbol" panose="05050102010706020507" pitchFamily="18" charset="2"/>
              <a:buChar char=""/>
            </a:pPr>
            <a:r>
              <a:rPr lang="en-US" dirty="0"/>
              <a:t>The correct recommended regimen</a:t>
            </a:r>
          </a:p>
          <a:p>
            <a:pPr marL="563563" lvl="1" indent="-207963">
              <a:buFont typeface="Symbol" panose="05050102010706020507" pitchFamily="18" charset="2"/>
              <a:buChar char=""/>
            </a:pPr>
            <a:r>
              <a:rPr lang="en-US" dirty="0"/>
              <a:t>The most suitable formulation</a:t>
            </a:r>
          </a:p>
          <a:p>
            <a:pPr marL="563563" lvl="1" indent="-207963">
              <a:buFont typeface="Symbol" panose="05050102010706020507" pitchFamily="18" charset="2"/>
              <a:buChar char=""/>
            </a:pPr>
            <a:r>
              <a:rPr lang="en-US" dirty="0"/>
              <a:t>The correct dosage as determined by weight</a:t>
            </a:r>
          </a:p>
          <a:p>
            <a:pPr marL="563563" lvl="1" indent="-207963">
              <a:buFont typeface="Symbol" panose="05050102010706020507" pitchFamily="18" charset="2"/>
              <a:buChar char=""/>
            </a:pPr>
            <a:r>
              <a:rPr lang="en-AU" dirty="0"/>
              <a:t>The treatment supporter and provide education and counselling</a:t>
            </a:r>
          </a:p>
          <a:p>
            <a:pPr marL="342900" indent="-342900">
              <a:buFont typeface="Symbol" panose="05050102010706020507" pitchFamily="18" charset="2"/>
              <a:buChar char=""/>
            </a:pPr>
            <a:endParaRPr lang="en-AU" dirty="0"/>
          </a:p>
          <a:p>
            <a:pPr marL="342900" indent="-342900">
              <a:buFont typeface="Symbol" panose="05050102010706020507" pitchFamily="18" charset="2"/>
              <a:buChar char=""/>
            </a:pPr>
            <a:r>
              <a:rPr lang="en-US" dirty="0"/>
              <a:t>Register all children and adolescents receiving:</a:t>
            </a:r>
          </a:p>
          <a:p>
            <a:pPr marL="563563" lvl="1" indent="-207963">
              <a:buFont typeface="Symbol" panose="05050102010706020507" pitchFamily="18" charset="2"/>
              <a:buChar char=""/>
            </a:pPr>
            <a:r>
              <a:rPr lang="en-US" dirty="0"/>
              <a:t>TB treatment in the TB register</a:t>
            </a:r>
          </a:p>
          <a:p>
            <a:pPr marL="563563" lvl="1" indent="-207963">
              <a:buFont typeface="Symbol" panose="05050102010706020507" pitchFamily="18" charset="2"/>
              <a:buChar char=""/>
            </a:pPr>
            <a:r>
              <a:rPr lang="en-US" dirty="0"/>
              <a:t>TPT in the TPT register</a:t>
            </a:r>
          </a:p>
          <a:p>
            <a:pPr marL="342900" indent="-342900">
              <a:buFont typeface="Symbol" panose="05050102010706020507" pitchFamily="18" charset="2"/>
              <a:buChar char=""/>
            </a:pPr>
            <a:endParaRPr lang="en-AU" dirty="0"/>
          </a:p>
          <a:p>
            <a:pPr marL="342900" indent="-342900">
              <a:buFont typeface="Symbol" panose="05050102010706020507" pitchFamily="18" charset="2"/>
              <a:buChar char=""/>
            </a:pPr>
            <a:r>
              <a:rPr lang="en-US" dirty="0"/>
              <a:t>Record: </a:t>
            </a:r>
          </a:p>
          <a:p>
            <a:pPr marL="561975" lvl="1" indent="-206375">
              <a:buFont typeface="Symbol" panose="05050102010706020507" pitchFamily="18" charset="2"/>
              <a:buChar char=""/>
            </a:pPr>
            <a:r>
              <a:rPr lang="en-US" dirty="0"/>
              <a:t>Treatment regimen and date of commencement in the child's health book</a:t>
            </a:r>
            <a:endParaRPr lang="en-US" dirty="0">
              <a:cs typeface="Calibri"/>
            </a:endParaRPr>
          </a:p>
          <a:p>
            <a:pPr marL="561975" lvl="1" indent="-206375">
              <a:buFont typeface="Symbol" panose="05050102010706020507" pitchFamily="18" charset="2"/>
              <a:buChar char=""/>
            </a:pPr>
            <a:r>
              <a:rPr lang="en-US" dirty="0"/>
              <a:t>Weight at each visit in child's health book and TB treatment card and adjust dosages accordingly.</a:t>
            </a:r>
            <a:endParaRPr lang="en-AU" dirty="0">
              <a:cs typeface="Calibri"/>
            </a:endParaRPr>
          </a:p>
        </p:txBody>
      </p:sp>
      <p:grpSp>
        <p:nvGrpSpPr>
          <p:cNvPr id="4" name="Group 3">
            <a:extLst>
              <a:ext uri="{FF2B5EF4-FFF2-40B4-BE49-F238E27FC236}">
                <a16:creationId xmlns:a16="http://schemas.microsoft.com/office/drawing/2014/main" id="{8A0971BE-F90A-226F-D263-93D6F11031DB}"/>
              </a:ext>
            </a:extLst>
          </p:cNvPr>
          <p:cNvGrpSpPr/>
          <p:nvPr/>
        </p:nvGrpSpPr>
        <p:grpSpPr>
          <a:xfrm>
            <a:off x="11352213" y="0"/>
            <a:ext cx="620712" cy="1075189"/>
            <a:chOff x="11292051" y="0"/>
            <a:chExt cx="576000" cy="989017"/>
          </a:xfrm>
        </p:grpSpPr>
        <p:grpSp>
          <p:nvGrpSpPr>
            <p:cNvPr id="5" name="Group 4">
              <a:extLst>
                <a:ext uri="{FF2B5EF4-FFF2-40B4-BE49-F238E27FC236}">
                  <a16:creationId xmlns:a16="http://schemas.microsoft.com/office/drawing/2014/main" id="{EC97E3C0-A96D-ABCC-6EE8-2CEC073CEB9A}"/>
                </a:ext>
              </a:extLst>
            </p:cNvPr>
            <p:cNvGrpSpPr/>
            <p:nvPr/>
          </p:nvGrpSpPr>
          <p:grpSpPr>
            <a:xfrm>
              <a:off x="11292051" y="0"/>
              <a:ext cx="576000" cy="989017"/>
              <a:chOff x="5203556" y="0"/>
              <a:chExt cx="576000" cy="989017"/>
            </a:xfrm>
            <a:effectLst>
              <a:outerShdw blurRad="50800" dist="38100" dir="2700000" algn="tl" rotWithShape="0">
                <a:prstClr val="black">
                  <a:alpha val="40000"/>
                </a:prstClr>
              </a:outerShdw>
            </a:effectLst>
          </p:grpSpPr>
          <p:sp>
            <p:nvSpPr>
              <p:cNvPr id="8" name="Arrow: Pentagon 7">
                <a:extLst>
                  <a:ext uri="{FF2B5EF4-FFF2-40B4-BE49-F238E27FC236}">
                    <a16:creationId xmlns:a16="http://schemas.microsoft.com/office/drawing/2014/main" id="{4FB05CB4-0E1C-0E47-4956-F52B19B57F2C}"/>
                  </a:ext>
                </a:extLst>
              </p:cNvPr>
              <p:cNvSpPr/>
              <p:nvPr/>
            </p:nvSpPr>
            <p:spPr>
              <a:xfrm rot="5400000">
                <a:off x="5407204" y="616666"/>
                <a:ext cx="171043" cy="573660"/>
              </a:xfrm>
              <a:prstGeom prst="homePlate">
                <a:avLst/>
              </a:prstGeom>
              <a:solidFill>
                <a:srgbClr val="0436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043673"/>
                  </a:solidFill>
                  <a:effectLst/>
                  <a:uLnTx/>
                  <a:uFillTx/>
                  <a:latin typeface="Calibri"/>
                  <a:ea typeface="+mn-ea"/>
                  <a:cs typeface="+mn-cs"/>
                </a:endParaRPr>
              </a:p>
            </p:txBody>
          </p:sp>
          <p:sp>
            <p:nvSpPr>
              <p:cNvPr id="9" name="TextBox 8">
                <a:extLst>
                  <a:ext uri="{FF2B5EF4-FFF2-40B4-BE49-F238E27FC236}">
                    <a16:creationId xmlns:a16="http://schemas.microsoft.com/office/drawing/2014/main" id="{B1DA0D17-3C80-57E4-11C1-D2F00C9A9D74}"/>
                  </a:ext>
                </a:extLst>
              </p:cNvPr>
              <p:cNvSpPr txBox="1"/>
              <p:nvPr/>
            </p:nvSpPr>
            <p:spPr>
              <a:xfrm>
                <a:off x="5203556" y="0"/>
                <a:ext cx="576000" cy="889402"/>
              </a:xfrm>
              <a:prstGeom prst="rect">
                <a:avLst/>
              </a:prstGeom>
              <a:solidFill>
                <a:srgbClr val="043673"/>
              </a:solidFill>
              <a:ln w="57150">
                <a:noFill/>
                <a:prstDash val="dashDot"/>
              </a:ln>
            </p:spPr>
            <p:txBody>
              <a:bodyPr wrap="square" lIns="36000" tIns="576000" rIns="36000" bIns="0" anchor="b"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all" spc="0" normalizeH="0" baseline="0" noProof="0" dirty="0">
                    <a:ln>
                      <a:noFill/>
                    </a:ln>
                    <a:solidFill>
                      <a:srgbClr val="043673"/>
                    </a:solidFill>
                    <a:effectLst/>
                    <a:uLnTx/>
                    <a:uFillTx/>
                    <a:latin typeface="Calibri"/>
                    <a:ea typeface="+mn-ea"/>
                  </a:rPr>
                  <a:t>ADULT</a:t>
                </a:r>
                <a:r>
                  <a:rPr kumimoji="0" lang="en-US" sz="800" b="1" i="0" u="none" strike="noStrike" kern="0" cap="all" spc="0" normalizeH="0" baseline="0" noProof="0" dirty="0">
                    <a:ln>
                      <a:noFill/>
                    </a:ln>
                    <a:solidFill>
                      <a:srgbClr val="043673"/>
                    </a:solidFill>
                    <a:effectLst/>
                    <a:uLnTx/>
                    <a:uFillTx/>
                    <a:latin typeface="Calibri"/>
                    <a:ea typeface="+mn-ea"/>
                  </a:rPr>
                  <a:t> &amp; </a:t>
                </a:r>
                <a:br>
                  <a:rPr kumimoji="0" lang="en-US" sz="1000" b="1" i="0" u="none" strike="noStrike" kern="0" cap="all" spc="0" normalizeH="0" baseline="0" noProof="0" dirty="0">
                    <a:ln>
                      <a:noFill/>
                    </a:ln>
                    <a:solidFill>
                      <a:srgbClr val="043673"/>
                    </a:solidFill>
                    <a:effectLst/>
                    <a:uLnTx/>
                    <a:uFillTx/>
                    <a:latin typeface="Calibri"/>
                    <a:ea typeface="+mn-ea"/>
                  </a:rPr>
                </a:br>
                <a:r>
                  <a:rPr kumimoji="0" lang="en-US" sz="1000" b="1" i="0" u="none" strike="noStrike" kern="0" cap="all" spc="0" normalizeH="0" baseline="0" noProof="0" dirty="0">
                    <a:ln>
                      <a:noFill/>
                    </a:ln>
                    <a:solidFill>
                      <a:srgbClr val="043673"/>
                    </a:solidFill>
                    <a:effectLst/>
                    <a:uLnTx/>
                    <a:uFillTx/>
                    <a:latin typeface="Calibri"/>
                    <a:ea typeface="+mn-ea"/>
                  </a:rPr>
                  <a:t>CHILD</a:t>
                </a:r>
              </a:p>
            </p:txBody>
          </p:sp>
        </p:grpSp>
        <p:pic>
          <p:nvPicPr>
            <p:cNvPr id="6" name="Picture 5" descr="A blue and yellow gear with a globe and a pin pointer&#10;&#10;Description automatically generated">
              <a:extLst>
                <a:ext uri="{FF2B5EF4-FFF2-40B4-BE49-F238E27FC236}">
                  <a16:creationId xmlns:a16="http://schemas.microsoft.com/office/drawing/2014/main" id="{080B1C9D-25D9-8F96-479B-106BFBC34638}"/>
                </a:ext>
              </a:extLst>
            </p:cNvPr>
            <p:cNvPicPr>
              <a:picLocks noChangeAspect="1"/>
            </p:cNvPicPr>
            <p:nvPr/>
          </p:nvPicPr>
          <p:blipFill rotWithShape="1">
            <a:blip r:embed="rId3" cstate="print">
              <a:lum bright="70000" contrast="-70000"/>
              <a:extLst>
                <a:ext uri="{28A0092B-C50C-407E-A947-70E740481C1C}">
                  <a14:useLocalDpi xmlns:a14="http://schemas.microsoft.com/office/drawing/2010/main" val="0"/>
                </a:ext>
              </a:extLst>
            </a:blip>
            <a:srcRect r="40546"/>
            <a:stretch/>
          </p:blipFill>
          <p:spPr>
            <a:xfrm>
              <a:off x="11342415" y="39346"/>
              <a:ext cx="508847" cy="481424"/>
            </a:xfrm>
            <a:prstGeom prst="rect">
              <a:avLst/>
            </a:prstGeom>
          </p:spPr>
        </p:pic>
        <p:sp>
          <p:nvSpPr>
            <p:cNvPr id="7" name="TextBox 6">
              <a:extLst>
                <a:ext uri="{FF2B5EF4-FFF2-40B4-BE49-F238E27FC236}">
                  <a16:creationId xmlns:a16="http://schemas.microsoft.com/office/drawing/2014/main" id="{2EE2E8A0-CEC6-E834-E7B2-BEEB29D0F732}"/>
                </a:ext>
              </a:extLst>
            </p:cNvPr>
            <p:cNvSpPr txBox="1"/>
            <p:nvPr/>
          </p:nvSpPr>
          <p:spPr>
            <a:xfrm>
              <a:off x="11299523" y="468390"/>
              <a:ext cx="568528" cy="4154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700" b="1" i="0" u="none" strike="noStrike" kern="0" cap="none" spc="-20" normalizeH="0" baseline="0" noProof="0" dirty="0">
                  <a:ln>
                    <a:noFill/>
                  </a:ln>
                  <a:solidFill>
                    <a:srgbClr val="FFFFFF"/>
                  </a:solidFill>
                  <a:effectLst/>
                  <a:uLnTx/>
                  <a:uFillTx/>
                  <a:latin typeface="Calibri"/>
                  <a:ea typeface="+mn-ea"/>
                </a:rPr>
                <a:t>ADAPT TO LOCAL SETTING </a:t>
              </a:r>
              <a:endParaRPr kumimoji="0" lang="en-GB" sz="700" b="1" i="0" u="none" strike="noStrike" kern="0" cap="none" spc="-20" normalizeH="0" baseline="0" noProof="0" dirty="0">
                <a:ln>
                  <a:noFill/>
                </a:ln>
                <a:solidFill>
                  <a:srgbClr val="FFFFFF"/>
                </a:solidFill>
                <a:effectLst/>
                <a:uLnTx/>
                <a:uFillTx/>
                <a:latin typeface="Calibri"/>
                <a:ea typeface="+mn-ea"/>
              </a:endParaRPr>
            </a:p>
          </p:txBody>
        </p:sp>
      </p:grpSp>
    </p:spTree>
    <p:extLst>
      <p:ext uri="{BB962C8B-B14F-4D97-AF65-F5344CB8AC3E}">
        <p14:creationId xmlns:p14="http://schemas.microsoft.com/office/powerpoint/2010/main" val="1669513458"/>
      </p:ext>
    </p:extLst>
  </p:cSld>
  <p:clrMapOvr>
    <a:masterClrMapping/>
  </p:clrMapOvr>
</p:sld>
</file>

<file path=ppt/theme/theme1.xml><?xml version="1.0" encoding="utf-8"?>
<a:theme xmlns:a="http://schemas.openxmlformats.org/drawingml/2006/main" name="3_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The Union colours">
      <a:dk1>
        <a:srgbClr val="043673"/>
      </a:dk1>
      <a:lt1>
        <a:srgbClr val="043673"/>
      </a:lt1>
      <a:dk2>
        <a:srgbClr val="FFFFFF"/>
      </a:dk2>
      <a:lt2>
        <a:srgbClr val="FFFFFF"/>
      </a:lt2>
      <a:accent1>
        <a:srgbClr val="043673"/>
      </a:accent1>
      <a:accent2>
        <a:srgbClr val="FCB814"/>
      </a:accent2>
      <a:accent3>
        <a:srgbClr val="7F7F7F"/>
      </a:accent3>
      <a:accent4>
        <a:srgbClr val="DBF2FD"/>
      </a:accent4>
      <a:accent5>
        <a:srgbClr val="007CD0"/>
      </a:accent5>
      <a:accent6>
        <a:srgbClr val="FCB814"/>
      </a:accent6>
      <a:hlink>
        <a:srgbClr val="0563C1"/>
      </a:hlink>
      <a:folHlink>
        <a:srgbClr val="954F72"/>
      </a:folHlink>
    </a:clrScheme>
    <a:fontScheme name="The Union">
      <a:majorFont>
        <a:latin typeface="Helvetic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16101</TotalTime>
  <Words>6006</Words>
  <Application>Microsoft Office PowerPoint</Application>
  <PresentationFormat>Widescreen</PresentationFormat>
  <Paragraphs>486</Paragraphs>
  <Slides>38</Slides>
  <Notes>37</Notes>
  <HiddenSlides>1</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Abadi</vt:lpstr>
      <vt:lpstr>Aptos</vt:lpstr>
      <vt:lpstr>Arial</vt:lpstr>
      <vt:lpstr>Calibri</vt:lpstr>
      <vt:lpstr>Franklin Gothic Book</vt:lpstr>
      <vt:lpstr>Helvetica</vt:lpstr>
      <vt:lpstr>Helvetica 57 Condensed</vt:lpstr>
      <vt:lpstr>Helvetica 77 Bold Condensed</vt:lpstr>
      <vt:lpstr>Symbol</vt:lpstr>
      <vt:lpstr>Wingdings</vt:lpstr>
      <vt:lpstr>3_Custom Design</vt:lpstr>
      <vt:lpstr>Custom Design</vt:lpstr>
      <vt:lpstr>Module 5:  Treatment support</vt:lpstr>
      <vt:lpstr>Learning Objectives </vt:lpstr>
      <vt:lpstr>Outline</vt:lpstr>
      <vt:lpstr>Outline</vt:lpstr>
      <vt:lpstr>Introduction</vt:lpstr>
      <vt:lpstr>Discussion –  setting specific practices</vt:lpstr>
      <vt:lpstr>Discussion: setting specific practices</vt:lpstr>
      <vt:lpstr>PowerPoint Presentation</vt:lpstr>
      <vt:lpstr>General management considerations</vt:lpstr>
      <vt:lpstr>Other management considerations </vt:lpstr>
      <vt:lpstr>Person-centred care</vt:lpstr>
      <vt:lpstr>Person-centred care for TB disease</vt:lpstr>
      <vt:lpstr>Determine dosage for treatment by weight</vt:lpstr>
      <vt:lpstr>Choose appropriate formulations</vt:lpstr>
      <vt:lpstr>Education</vt:lpstr>
      <vt:lpstr>Education and counselling for treatment support</vt:lpstr>
      <vt:lpstr>Treatment adherence</vt:lpstr>
      <vt:lpstr>Manage comorbidities and other conditions</vt:lpstr>
      <vt:lpstr>Managing comorbidities and special populations</vt:lpstr>
      <vt:lpstr>Management of TB in the context of HIV</vt:lpstr>
      <vt:lpstr>Management of infant of mother with TB</vt:lpstr>
      <vt:lpstr>Discussion: setting specific practices</vt:lpstr>
      <vt:lpstr>PowerPoint Presentation</vt:lpstr>
      <vt:lpstr>Monitor  treatment response for TB</vt:lpstr>
      <vt:lpstr>TB treatment response </vt:lpstr>
      <vt:lpstr>Monitoring TB treatment response</vt:lpstr>
      <vt:lpstr>Adverse events </vt:lpstr>
      <vt:lpstr>Post-TB care </vt:lpstr>
      <vt:lpstr>Recording and reporting for TB treatment</vt:lpstr>
      <vt:lpstr>TB treatment outcome definitions  </vt:lpstr>
      <vt:lpstr>Treating infection with TPT</vt:lpstr>
      <vt:lpstr>Determine dosage for TPT regimen of choice</vt:lpstr>
      <vt:lpstr>Monitoring treatment with TPT</vt:lpstr>
      <vt:lpstr>Data for contact screening and TPT </vt:lpstr>
      <vt:lpstr>Conclusion Summary of key points</vt:lpstr>
      <vt:lpstr>Summary of key learning points</vt:lpstr>
      <vt:lpstr>References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 Picken</dc:creator>
  <cp:lastModifiedBy>Sandy Picken</cp:lastModifiedBy>
  <cp:revision>1494</cp:revision>
  <dcterms:created xsi:type="dcterms:W3CDTF">2024-02-01T06:50:47Z</dcterms:created>
  <dcterms:modified xsi:type="dcterms:W3CDTF">2024-09-16T13:57:33Z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2024-05-28T17:43:23Z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742ae554-5701-4dcf-a82c-abb1c1cfdb7b</vt:lpwstr>
  </property>
  <property fmtid="{D5CDD505-2E9C-101B-9397-08002B2CF9AE}" pid="8" name="MSIP_Label_7b94a7b8-f06c-4dfe-bdcc-9b548fd58c31_ContentBits">
    <vt:lpwstr>0</vt:lpwstr>
  </property>
</Properties>
</file>